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ags/tag1.xml" ContentType="application/vnd.openxmlformats-officedocument.presentationml.tag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64" r:id="rId4"/>
    <p:sldId id="265" r:id="rId5"/>
    <p:sldId id="268" r:id="rId6"/>
    <p:sldId id="267" r:id="rId7"/>
    <p:sldId id="266" r:id="rId8"/>
    <p:sldId id="269" r:id="rId9"/>
    <p:sldId id="270" r:id="rId10"/>
    <p:sldId id="259" r:id="rId11"/>
    <p:sldId id="272" r:id="rId12"/>
    <p:sldId id="260" r:id="rId13"/>
    <p:sldId id="284" r:id="rId14"/>
    <p:sldId id="273" r:id="rId15"/>
    <p:sldId id="277" r:id="rId16"/>
    <p:sldId id="278" r:id="rId17"/>
    <p:sldId id="261" r:id="rId18"/>
    <p:sldId id="279" r:id="rId19"/>
    <p:sldId id="280" r:id="rId20"/>
    <p:sldId id="281" r:id="rId21"/>
    <p:sldId id="282" r:id="rId22"/>
    <p:sldId id="262" r:id="rId23"/>
    <p:sldId id="263" r:id="rId24"/>
  </p:sldIdLst>
  <p:sldSz cx="9144000" cy="6858000" type="screen4x3"/>
  <p:notesSz cx="6797675" cy="98726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9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EE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01" autoAdjust="0"/>
    <p:restoredTop sz="94643" autoAdjust="0"/>
  </p:normalViewPr>
  <p:slideViewPr>
    <p:cSldViewPr>
      <p:cViewPr>
        <p:scale>
          <a:sx n="77" d="100"/>
          <a:sy n="77" d="100"/>
        </p:scale>
        <p:origin x="-1128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54"/>
    </p:cViewPr>
  </p:sorterViewPr>
  <p:notesViewPr>
    <p:cSldViewPr>
      <p:cViewPr varScale="1">
        <p:scale>
          <a:sx n="51" d="100"/>
          <a:sy n="51" d="100"/>
        </p:scale>
        <p:origin x="-2640" y="-114"/>
      </p:cViewPr>
      <p:guideLst>
        <p:guide orient="horz" pos="3109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anchor="t" anchorCtr="0"/>
          <a:lstStyle/>
          <a:p>
            <a:pPr algn="l">
              <a:defRPr>
                <a:solidFill>
                  <a:srgbClr val="13294A"/>
                </a:solidFill>
              </a:defRPr>
            </a:pPr>
            <a:r>
              <a:rPr lang="en-US" sz="1800" b="0" dirty="0">
                <a:solidFill>
                  <a:srgbClr val="13294A"/>
                </a:solidFill>
              </a:rPr>
              <a:t>Improvement in share price from </a:t>
            </a:r>
            <a:r>
              <a:rPr lang="en-US" sz="1800" b="0" dirty="0" smtClean="0">
                <a:solidFill>
                  <a:srgbClr val="13294A"/>
                </a:solidFill>
              </a:rPr>
              <a:t>T </a:t>
            </a:r>
            <a:r>
              <a:rPr lang="en-US" sz="1800" b="0" dirty="0">
                <a:solidFill>
                  <a:srgbClr val="13294A"/>
                </a:solidFill>
              </a:rPr>
              <a:t>- 2 years to T + 2 years, adjusted for returns on </a:t>
            </a:r>
            <a:r>
              <a:rPr lang="en-US" sz="1800" b="0" dirty="0" err="1">
                <a:solidFill>
                  <a:srgbClr val="13294A"/>
                </a:solidFill>
              </a:rPr>
              <a:t>MSCI</a:t>
            </a:r>
            <a:r>
              <a:rPr lang="en-US" sz="1800" b="0" dirty="0">
                <a:solidFill>
                  <a:srgbClr val="13294A"/>
                </a:solidFill>
              </a:rPr>
              <a:t> </a:t>
            </a:r>
            <a:r>
              <a:rPr lang="en-US" sz="1800" b="0" dirty="0" smtClean="0">
                <a:solidFill>
                  <a:srgbClr val="13294A"/>
                </a:solidFill>
              </a:rPr>
              <a:t>World</a:t>
            </a:r>
            <a:r>
              <a:rPr lang="en-US" sz="1800" b="0" baseline="0" dirty="0" smtClean="0">
                <a:solidFill>
                  <a:srgbClr val="13294A"/>
                </a:solidFill>
              </a:rPr>
              <a:t> </a:t>
            </a:r>
            <a:r>
              <a:rPr lang="en-US" sz="1800" b="0" dirty="0" smtClean="0">
                <a:solidFill>
                  <a:srgbClr val="13294A"/>
                </a:solidFill>
              </a:rPr>
              <a:t>Index</a:t>
            </a:r>
            <a:endParaRPr lang="en-US" sz="1800" b="0" dirty="0">
              <a:solidFill>
                <a:srgbClr val="13294A"/>
              </a:solidFill>
            </a:endParaRPr>
          </a:p>
        </c:rich>
      </c:tx>
      <c:layout>
        <c:manualLayout>
          <c:xMode val="edge"/>
          <c:yMode val="edge"/>
          <c:x val="8.0851864197411208E-2"/>
          <c:y val="5.5180713673323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3689825172364531"/>
          <c:y val="0.25633970439343218"/>
          <c:w val="0.37077910046945756"/>
          <c:h val="0.6916427524824289"/>
        </c:manualLayout>
      </c:layout>
      <c:pieChart>
        <c:varyColors val="1"/>
        <c:ser>
          <c:idx val="0"/>
          <c:order val="0"/>
          <c:tx>
            <c:strRef>
              <c:f>'Tabelle1'!$B$1</c:f>
              <c:strCache>
                <c:ptCount val="1"/>
                <c:pt idx="0">
                  <c:v>Improvement in share price from t - 2 years to T + 2 years, adjusted for returns on MSCI World
Index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'Tabelle1'!$A$2:$A$3</c:f>
              <c:strCache>
                <c:ptCount val="2"/>
                <c:pt idx="0">
                  <c:v>Success</c:v>
                </c:pt>
                <c:pt idx="1">
                  <c:v>Failure</c:v>
                </c:pt>
              </c:strCache>
            </c:strRef>
          </c:cat>
          <c:val>
            <c:numRef>
              <c:f>'Tabelle1'!$B$2:$B$3</c:f>
              <c:numCache>
                <c:formatCode>General</c:formatCode>
                <c:ptCount val="2"/>
                <c:pt idx="0">
                  <c:v>39</c:v>
                </c:pt>
                <c:pt idx="1">
                  <c:v>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877CF6-F58F-419A-9635-2AEB282395B3}" type="doc">
      <dgm:prSet loTypeId="urn:microsoft.com/office/officeart/2005/8/layout/pyramid4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C041719-8EE3-4FAC-92F4-4A0798408417}">
      <dgm:prSet phldrT="[Text]" custT="1"/>
      <dgm:spPr>
        <a:solidFill>
          <a:schemeClr val="accent5"/>
        </a:solidFill>
      </dgm:spPr>
      <dgm:t>
        <a:bodyPr vert="horz" lIns="0" tIns="0" rIns="0" bIns="0" anchor="t" anchorCtr="0"/>
        <a:lstStyle/>
        <a:p>
          <a:r>
            <a:rPr lang="en-US" sz="1400" dirty="0" smtClean="0">
              <a:solidFill>
                <a:schemeClr val="accent2"/>
              </a:solidFill>
            </a:rPr>
            <a:t>My company</a:t>
          </a:r>
          <a:endParaRPr lang="en-US" sz="1400" dirty="0">
            <a:solidFill>
              <a:schemeClr val="accent2"/>
            </a:solidFill>
          </a:endParaRPr>
        </a:p>
      </dgm:t>
    </dgm:pt>
    <dgm:pt modelId="{BF7A2373-D468-4F64-9C56-C1502D35627D}" type="parTrans" cxnId="{F64DE798-F795-456D-B615-DDE809519C91}">
      <dgm:prSet/>
      <dgm:spPr/>
      <dgm:t>
        <a:bodyPr/>
        <a:lstStyle/>
        <a:p>
          <a:endParaRPr lang="en-US" sz="1400"/>
        </a:p>
      </dgm:t>
    </dgm:pt>
    <dgm:pt modelId="{4E77DEA1-4401-4F7B-B5F0-D878A0308358}" type="sibTrans" cxnId="{F64DE798-F795-456D-B615-DDE809519C91}">
      <dgm:prSet/>
      <dgm:spPr/>
      <dgm:t>
        <a:bodyPr/>
        <a:lstStyle/>
        <a:p>
          <a:endParaRPr lang="en-US" sz="1400"/>
        </a:p>
      </dgm:t>
    </dgm:pt>
    <dgm:pt modelId="{7992D3FF-6C49-4648-829B-F788F2B4D874}">
      <dgm:prSet phldrT="[Text]" custT="1"/>
      <dgm:spPr>
        <a:solidFill>
          <a:schemeClr val="accent5"/>
        </a:solidFill>
      </dgm:spPr>
      <dgm:t>
        <a:bodyPr anchor="t"/>
        <a:lstStyle/>
        <a:p>
          <a:r>
            <a:rPr lang="en-US" sz="1400" dirty="0" smtClean="0">
              <a:solidFill>
                <a:schemeClr val="accent2"/>
              </a:solidFill>
            </a:rPr>
            <a:t>My deal</a:t>
          </a:r>
          <a:endParaRPr lang="en-US" sz="1400" dirty="0">
            <a:solidFill>
              <a:schemeClr val="accent2"/>
            </a:solidFill>
          </a:endParaRPr>
        </a:p>
      </dgm:t>
    </dgm:pt>
    <dgm:pt modelId="{0D8DDE64-1871-448A-A633-BEC28FDFD90D}" type="parTrans" cxnId="{8DCBAFD5-6350-4109-B7D6-5798AB264806}">
      <dgm:prSet/>
      <dgm:spPr/>
      <dgm:t>
        <a:bodyPr/>
        <a:lstStyle/>
        <a:p>
          <a:endParaRPr lang="en-US" sz="1400"/>
        </a:p>
      </dgm:t>
    </dgm:pt>
    <dgm:pt modelId="{C31C9EAE-FF88-4352-9BCA-17D2D49B9B06}" type="sibTrans" cxnId="{8DCBAFD5-6350-4109-B7D6-5798AB264806}">
      <dgm:prSet/>
      <dgm:spPr/>
      <dgm:t>
        <a:bodyPr/>
        <a:lstStyle/>
        <a:p>
          <a:endParaRPr lang="en-US" sz="1400"/>
        </a:p>
      </dgm:t>
    </dgm:pt>
    <dgm:pt modelId="{453732F8-755E-464B-A954-6841B4A1E78A}">
      <dgm:prSet phldrT="[Text]" custT="1"/>
      <dgm:spPr>
        <a:solidFill>
          <a:schemeClr val="accent2"/>
        </a:solidFill>
      </dgm:spPr>
      <dgm:t>
        <a:bodyPr lIns="0" tIns="216000" rIns="0" bIns="0" anchor="t" anchorCtr="0"/>
        <a:lstStyle/>
        <a:p>
          <a:r>
            <a:rPr lang="en-US" sz="1400" b="1" dirty="0" smtClean="0"/>
            <a:t>What’s </a:t>
          </a:r>
          <a:br>
            <a:rPr lang="en-US" sz="1400" b="1" dirty="0" smtClean="0"/>
          </a:br>
          <a:r>
            <a:rPr lang="en-US" sz="1400" b="1" dirty="0" smtClean="0"/>
            <a:t>in it for me?</a:t>
          </a:r>
          <a:endParaRPr lang="en-US" sz="1400" b="1" dirty="0"/>
        </a:p>
      </dgm:t>
    </dgm:pt>
    <dgm:pt modelId="{C3369E40-4F08-42DB-841A-56C357C48D4C}" type="parTrans" cxnId="{A64ACAC1-B86F-4790-BCC6-4DD57D79A2F8}">
      <dgm:prSet/>
      <dgm:spPr/>
      <dgm:t>
        <a:bodyPr/>
        <a:lstStyle/>
        <a:p>
          <a:endParaRPr lang="en-US" sz="1400"/>
        </a:p>
      </dgm:t>
    </dgm:pt>
    <dgm:pt modelId="{D229F546-8729-4F08-A5B8-9A4D258E1658}" type="sibTrans" cxnId="{A64ACAC1-B86F-4790-BCC6-4DD57D79A2F8}">
      <dgm:prSet/>
      <dgm:spPr/>
      <dgm:t>
        <a:bodyPr/>
        <a:lstStyle/>
        <a:p>
          <a:endParaRPr lang="en-US" sz="1400"/>
        </a:p>
      </dgm:t>
    </dgm:pt>
    <dgm:pt modelId="{EC386066-9C17-4C97-90B4-00DA92F450BC}">
      <dgm:prSet phldrT="[Text]" custT="1"/>
      <dgm:spPr>
        <a:solidFill>
          <a:schemeClr val="accent5"/>
        </a:solidFill>
      </dgm:spPr>
      <dgm:t>
        <a:bodyPr anchor="t"/>
        <a:lstStyle/>
        <a:p>
          <a:r>
            <a:rPr lang="en-US" sz="1400" dirty="0" smtClean="0">
              <a:solidFill>
                <a:schemeClr val="accent2"/>
              </a:solidFill>
            </a:rPr>
            <a:t>My work</a:t>
          </a:r>
          <a:endParaRPr lang="en-US" sz="1400" dirty="0">
            <a:solidFill>
              <a:schemeClr val="accent2"/>
            </a:solidFill>
          </a:endParaRPr>
        </a:p>
      </dgm:t>
    </dgm:pt>
    <dgm:pt modelId="{710C538A-4A15-4A5C-B047-4948A8A1B5D6}" type="parTrans" cxnId="{1CC5BEF4-041A-4BFA-821C-7D3E7E36FA0E}">
      <dgm:prSet/>
      <dgm:spPr/>
      <dgm:t>
        <a:bodyPr/>
        <a:lstStyle/>
        <a:p>
          <a:endParaRPr lang="en-US" sz="1400"/>
        </a:p>
      </dgm:t>
    </dgm:pt>
    <dgm:pt modelId="{B526939F-315C-430B-84C2-9F2179ED6790}" type="sibTrans" cxnId="{1CC5BEF4-041A-4BFA-821C-7D3E7E36FA0E}">
      <dgm:prSet/>
      <dgm:spPr/>
      <dgm:t>
        <a:bodyPr/>
        <a:lstStyle/>
        <a:p>
          <a:endParaRPr lang="en-US" sz="1400"/>
        </a:p>
      </dgm:t>
    </dgm:pt>
    <dgm:pt modelId="{55E26604-7B4A-43EC-A0F7-BA2851624BA0}" type="pres">
      <dgm:prSet presAssocID="{B1877CF6-F58F-419A-9635-2AEB282395B3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0FEC394D-8616-4694-9B31-190803E296B9}" type="pres">
      <dgm:prSet presAssocID="{B1877CF6-F58F-419A-9635-2AEB282395B3}" presName="triangle1" presStyleLbl="node1" presStyleIdx="0" presStyleCnt="4" custScaleX="1158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59588A-A9A1-4B4C-98A7-2137E1C6DEBB}" type="pres">
      <dgm:prSet presAssocID="{B1877CF6-F58F-419A-9635-2AEB282395B3}" presName="triangle2" presStyleLbl="node1" presStyleIdx="1" presStyleCnt="4" custScaleX="115856" custLinFactNeighborX="-79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776B44-9AD0-473C-9DB6-1E1612AE73C9}" type="pres">
      <dgm:prSet presAssocID="{B1877CF6-F58F-419A-9635-2AEB282395B3}" presName="triangle3" presStyleLbl="node1" presStyleIdx="2" presStyleCnt="4" custScaleX="1158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1B1403-6524-4608-AF84-9C08C3A6FDB7}" type="pres">
      <dgm:prSet presAssocID="{B1877CF6-F58F-419A-9635-2AEB282395B3}" presName="triangle4" presStyleLbl="node1" presStyleIdx="3" presStyleCnt="4" custScaleX="115856" custLinFactNeighborX="79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64ACAC1-B86F-4790-BCC6-4DD57D79A2F8}" srcId="{B1877CF6-F58F-419A-9635-2AEB282395B3}" destId="{453732F8-755E-464B-A954-6841B4A1E78A}" srcOrd="2" destOrd="0" parTransId="{C3369E40-4F08-42DB-841A-56C357C48D4C}" sibTransId="{D229F546-8729-4F08-A5B8-9A4D258E1658}"/>
    <dgm:cxn modelId="{58DC17AB-65E4-4322-A263-775867E6EE60}" type="presOf" srcId="{DC041719-8EE3-4FAC-92F4-4A0798408417}" destId="{0FEC394D-8616-4694-9B31-190803E296B9}" srcOrd="0" destOrd="0" presId="urn:microsoft.com/office/officeart/2005/8/layout/pyramid4"/>
    <dgm:cxn modelId="{9950C92C-6A74-4DAF-A772-99C40E313E33}" type="presOf" srcId="{EC386066-9C17-4C97-90B4-00DA92F450BC}" destId="{E21B1403-6524-4608-AF84-9C08C3A6FDB7}" srcOrd="0" destOrd="0" presId="urn:microsoft.com/office/officeart/2005/8/layout/pyramid4"/>
    <dgm:cxn modelId="{65319C7F-576A-4CF4-8E2C-6AE9628A3154}" type="presOf" srcId="{B1877CF6-F58F-419A-9635-2AEB282395B3}" destId="{55E26604-7B4A-43EC-A0F7-BA2851624BA0}" srcOrd="0" destOrd="0" presId="urn:microsoft.com/office/officeart/2005/8/layout/pyramid4"/>
    <dgm:cxn modelId="{8DCBAFD5-6350-4109-B7D6-5798AB264806}" srcId="{B1877CF6-F58F-419A-9635-2AEB282395B3}" destId="{7992D3FF-6C49-4648-829B-F788F2B4D874}" srcOrd="1" destOrd="0" parTransId="{0D8DDE64-1871-448A-A633-BEC28FDFD90D}" sibTransId="{C31C9EAE-FF88-4352-9BCA-17D2D49B9B06}"/>
    <dgm:cxn modelId="{F64DE798-F795-456D-B615-DDE809519C91}" srcId="{B1877CF6-F58F-419A-9635-2AEB282395B3}" destId="{DC041719-8EE3-4FAC-92F4-4A0798408417}" srcOrd="0" destOrd="0" parTransId="{BF7A2373-D468-4F64-9C56-C1502D35627D}" sibTransId="{4E77DEA1-4401-4F7B-B5F0-D878A0308358}"/>
    <dgm:cxn modelId="{EF21B5F5-9E89-4FC5-9852-841210300AC8}" type="presOf" srcId="{7992D3FF-6C49-4648-829B-F788F2B4D874}" destId="{3A59588A-A9A1-4B4C-98A7-2137E1C6DEBB}" srcOrd="0" destOrd="0" presId="urn:microsoft.com/office/officeart/2005/8/layout/pyramid4"/>
    <dgm:cxn modelId="{607804C4-DEE3-4CE8-A01F-065507A811C6}" type="presOf" srcId="{453732F8-755E-464B-A954-6841B4A1E78A}" destId="{8C776B44-9AD0-473C-9DB6-1E1612AE73C9}" srcOrd="0" destOrd="0" presId="urn:microsoft.com/office/officeart/2005/8/layout/pyramid4"/>
    <dgm:cxn modelId="{1CC5BEF4-041A-4BFA-821C-7D3E7E36FA0E}" srcId="{B1877CF6-F58F-419A-9635-2AEB282395B3}" destId="{EC386066-9C17-4C97-90B4-00DA92F450BC}" srcOrd="3" destOrd="0" parTransId="{710C538A-4A15-4A5C-B047-4948A8A1B5D6}" sibTransId="{B526939F-315C-430B-84C2-9F2179ED6790}"/>
    <dgm:cxn modelId="{DD4DA7B8-BB48-4618-92F5-D8373ADE68FA}" type="presParOf" srcId="{55E26604-7B4A-43EC-A0F7-BA2851624BA0}" destId="{0FEC394D-8616-4694-9B31-190803E296B9}" srcOrd="0" destOrd="0" presId="urn:microsoft.com/office/officeart/2005/8/layout/pyramid4"/>
    <dgm:cxn modelId="{C6D03B8E-655D-4FF8-BD48-C0CF45847197}" type="presParOf" srcId="{55E26604-7B4A-43EC-A0F7-BA2851624BA0}" destId="{3A59588A-A9A1-4B4C-98A7-2137E1C6DEBB}" srcOrd="1" destOrd="0" presId="urn:microsoft.com/office/officeart/2005/8/layout/pyramid4"/>
    <dgm:cxn modelId="{746F8130-50E1-4193-AE65-738635C9A9B4}" type="presParOf" srcId="{55E26604-7B4A-43EC-A0F7-BA2851624BA0}" destId="{8C776B44-9AD0-473C-9DB6-1E1612AE73C9}" srcOrd="2" destOrd="0" presId="urn:microsoft.com/office/officeart/2005/8/layout/pyramid4"/>
    <dgm:cxn modelId="{81F95BC3-8E8F-4E82-AAFD-44E8B7761C1A}" type="presParOf" srcId="{55E26604-7B4A-43EC-A0F7-BA2851624BA0}" destId="{E21B1403-6524-4608-AF84-9C08C3A6FDB7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A8FED-A501-45F1-8F94-1F2ABFF2E6AC}" type="datetimeFigureOut">
              <a:rPr lang="de-DE" smtClean="0"/>
              <a:t>07.03.2015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377363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00DCE-3DDD-4747-B852-5B99182BF4D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4884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5B469F-3D9B-41CA-A9F3-8925CCB9D7B0}" type="datetimeFigureOut">
              <a:rPr lang="de-DE" smtClean="0"/>
              <a:t>07.03.2015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377316"/>
            <a:ext cx="2945659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D22A2D-F020-4ACB-8CDF-C7E1BDFEC41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9008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accent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 smtClean="0"/>
              <a:t>Formatvorlage des Untertitelmasters durch Klicken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February 26, 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Post-Merger-/Acquisition Integration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8A0F8-5F55-484F-827C-D9C632210BDE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halt ein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1700213"/>
            <a:ext cx="5410200" cy="4393083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smtClean="0">
                <a:solidFill>
                  <a:srgbClr val="000000"/>
                </a:solidFill>
              </a:rPr>
              <a:t>Post-Merger-/Acquisition Integration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/>
                </a:solidFill>
              </a:rPr>
              <a:t>Page </a:t>
            </a:r>
            <a:fld id="{528ED15F-6C48-4064-B751-2D3E3C9B0EA2}" type="slidenum">
              <a:rPr lang="de-DE" smtClean="0">
                <a:solidFill>
                  <a:srgbClr val="000000"/>
                </a:solidFill>
              </a:rPr>
              <a:pPr/>
              <a:t>‹#›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February 26, 2015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037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>
                <a:solidFill>
                  <a:schemeClr val="accent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10000"/>
              <a:lumOff val="90000"/>
              <a:alpha val="56000"/>
            </a:schemeClr>
          </a:solidFill>
        </p:spPr>
        <p:txBody>
          <a:bodyPr/>
          <a:lstStyle>
            <a:lvl1pPr>
              <a:defRPr sz="3000">
                <a:solidFill>
                  <a:schemeClr val="tx2"/>
                </a:solidFill>
              </a:defRPr>
            </a:lvl1pPr>
            <a:lvl2pPr>
              <a:defRPr sz="26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February 26, 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Post-Merger-/Acquisition Integration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8A0F8-5F55-484F-827C-D9C632210BDE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February 26, 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Post-Merger-/Acquisition Integration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8A0F8-5F55-484F-827C-D9C632210BDE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February 26, 2015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Post-Merger-/Acquisition Integration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8A0F8-5F55-484F-827C-D9C632210BDE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February 26, 2015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Post-Merger-/Acquisition Integration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8A0F8-5F55-484F-827C-D9C632210BDE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February 26, 2015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Post-Merger-/Acquisition Integration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8A0F8-5F55-484F-827C-D9C632210BDE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February 26, 2015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Post-Merger-/Acquisition Integration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8A0F8-5F55-484F-827C-D9C632210BDE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February 26, 2015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Post-Merger-/Acquisition Integration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8A0F8-5F55-484F-827C-D9C632210BDE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February 26, 2015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Post-Merger-/Acquisition Integration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8A0F8-5F55-484F-827C-D9C632210BDE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February 26, 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de-DE" smtClean="0"/>
              <a:t>Post-Merger-/Acquisition Integration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B48A0F8-5F55-484F-827C-D9C632210BDE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tags" Target="../tags/tag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0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Post-Merger/-</a:t>
            </a:r>
            <a:r>
              <a:rPr lang="en-US" dirty="0" smtClean="0"/>
              <a:t>Acquisition</a:t>
            </a:r>
            <a:r>
              <a:rPr lang="de-DE" dirty="0" smtClean="0"/>
              <a:t> Integration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Session 1</a:t>
            </a:r>
          </a:p>
          <a:p>
            <a:r>
              <a:rPr lang="en-US" dirty="0" smtClean="0"/>
              <a:t>Thursday</a:t>
            </a:r>
            <a:r>
              <a:rPr lang="de-DE" dirty="0" smtClean="0"/>
              <a:t>, Feb. 26, 2015, 9:15 am 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Communication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Role of Communication</a:t>
            </a:r>
          </a:p>
          <a:p>
            <a:r>
              <a:rPr lang="en-US" dirty="0" smtClean="0"/>
              <a:t>Communication plan</a:t>
            </a:r>
          </a:p>
          <a:p>
            <a:pPr lvl="1"/>
            <a:r>
              <a:rPr lang="en-US" dirty="0" smtClean="0"/>
              <a:t>Who? What? When? To whom?</a:t>
            </a:r>
          </a:p>
          <a:p>
            <a:r>
              <a:rPr lang="en-US" dirty="0" smtClean="0"/>
              <a:t>Conflicts of interests</a:t>
            </a:r>
          </a:p>
          <a:p>
            <a:pPr lvl="1"/>
            <a:r>
              <a:rPr lang="en-US" dirty="0" smtClean="0"/>
              <a:t>Wall Street information requirements vs. Labor Relations</a:t>
            </a:r>
          </a:p>
          <a:p>
            <a:pPr lvl="1"/>
            <a:r>
              <a:rPr lang="en-US" dirty="0" smtClean="0"/>
              <a:t>HQ's vs. local subs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err="1" smtClean="0"/>
              <a:t>February</a:t>
            </a:r>
            <a:r>
              <a:rPr lang="de-DE" dirty="0" smtClean="0"/>
              <a:t> 26, 2015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Post-Merger-/Acquisition Integration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8A0F8-5F55-484F-827C-D9C632210BDE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2623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2"/>
          <p:cNvSpPr>
            <a:spLocks noChangeArrowheads="1"/>
          </p:cNvSpPr>
          <p:nvPr/>
        </p:nvSpPr>
        <p:spPr bwMode="auto">
          <a:xfrm>
            <a:off x="413192" y="2348848"/>
            <a:ext cx="8660417" cy="4525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tIns="46800" bIns="46800"/>
          <a:lstStyle>
            <a:lvl1pPr marL="177800" indent="-177800" eaLnBrk="0" hangingPunct="0">
              <a:spcAft>
                <a:spcPct val="50000"/>
              </a:spcAft>
              <a:defRPr sz="1700">
                <a:solidFill>
                  <a:schemeClr val="tx1"/>
                </a:solidFill>
                <a:latin typeface="Arial" charset="0"/>
              </a:defRPr>
            </a:lvl1pPr>
            <a:lvl2pPr marL="534988" indent="-1778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lnSpc>
                <a:spcPct val="110000"/>
              </a:lnSpc>
              <a:spcAft>
                <a:spcPct val="15000"/>
              </a:spcAft>
              <a:buClr>
                <a:srgbClr val="991D85"/>
              </a:buClr>
            </a:pPr>
            <a:endParaRPr lang="en-US" altLang="zh-CN" sz="1100" dirty="0">
              <a:solidFill>
                <a:srgbClr val="000000"/>
              </a:solidFill>
              <a:ea typeface="宋体" pitchFamily="2" charset="-122"/>
            </a:endParaRPr>
          </a:p>
        </p:txBody>
      </p:sp>
      <p:sp>
        <p:nvSpPr>
          <p:cNvPr id="76" name="Rectangle 10"/>
          <p:cNvSpPr>
            <a:spLocks noChangeArrowheads="1"/>
          </p:cNvSpPr>
          <p:nvPr/>
        </p:nvSpPr>
        <p:spPr bwMode="auto">
          <a:xfrm>
            <a:off x="2732372" y="3277326"/>
            <a:ext cx="1944688" cy="1259812"/>
          </a:xfrm>
          <a:prstGeom prst="rect">
            <a:avLst/>
          </a:prstGeom>
          <a:solidFill>
            <a:schemeClr val="accent2">
              <a:lumMod val="20000"/>
              <a:lumOff val="80000"/>
              <a:alpha val="56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252000" tIns="144000" bIns="46800"/>
          <a:lstStyle>
            <a:lvl1pPr marL="177800" indent="-177800" eaLnBrk="0" hangingPunct="0">
              <a:spcAft>
                <a:spcPct val="50000"/>
              </a:spcAft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107950"/>
            <a:r>
              <a:rPr lang="de-DE" sz="1100" dirty="0" err="1"/>
              <a:t>Develop</a:t>
            </a:r>
            <a:r>
              <a:rPr lang="de-DE" sz="1100" dirty="0"/>
              <a:t> Communication Matrix (</a:t>
            </a:r>
            <a:r>
              <a:rPr lang="de-DE" sz="1100" dirty="0" err="1"/>
              <a:t>who</a:t>
            </a:r>
            <a:r>
              <a:rPr lang="de-DE" sz="1100" dirty="0"/>
              <a:t>, </a:t>
            </a:r>
            <a:r>
              <a:rPr lang="de-DE" sz="1100" dirty="0" err="1"/>
              <a:t>what</a:t>
            </a:r>
            <a:r>
              <a:rPr lang="de-DE" sz="1100" dirty="0"/>
              <a:t>, </a:t>
            </a:r>
            <a:r>
              <a:rPr lang="de-DE" sz="1100" dirty="0" err="1"/>
              <a:t>how</a:t>
            </a:r>
            <a:r>
              <a:rPr lang="de-DE" sz="1100" dirty="0"/>
              <a:t>, </a:t>
            </a:r>
            <a:r>
              <a:rPr lang="de-DE" sz="1100" dirty="0" err="1"/>
              <a:t>when</a:t>
            </a:r>
            <a:r>
              <a:rPr lang="de-DE" sz="1100" dirty="0"/>
              <a:t>) </a:t>
            </a:r>
            <a:r>
              <a:rPr lang="de-DE" sz="1100" dirty="0" err="1"/>
              <a:t>and</a:t>
            </a:r>
            <a:r>
              <a:rPr lang="de-DE" sz="1100" dirty="0"/>
              <a:t> </a:t>
            </a:r>
            <a:r>
              <a:rPr lang="de-DE" sz="1100" dirty="0" err="1"/>
              <a:t>define</a:t>
            </a:r>
            <a:r>
              <a:rPr lang="de-DE" sz="1100" dirty="0"/>
              <a:t> </a:t>
            </a:r>
            <a:r>
              <a:rPr lang="de-DE" sz="1100" dirty="0" err="1"/>
              <a:t>responsibilties</a:t>
            </a:r>
            <a:endParaRPr lang="de-DE" sz="1100" dirty="0"/>
          </a:p>
        </p:txBody>
      </p:sp>
      <p:sp>
        <p:nvSpPr>
          <p:cNvPr id="78" name="Rectangle 10"/>
          <p:cNvSpPr>
            <a:spLocks noChangeArrowheads="1"/>
          </p:cNvSpPr>
          <p:nvPr/>
        </p:nvSpPr>
        <p:spPr bwMode="auto">
          <a:xfrm>
            <a:off x="4858938" y="3304693"/>
            <a:ext cx="1944688" cy="1259812"/>
          </a:xfrm>
          <a:prstGeom prst="rect">
            <a:avLst/>
          </a:prstGeom>
          <a:solidFill>
            <a:schemeClr val="accent2">
              <a:lumMod val="20000"/>
              <a:lumOff val="80000"/>
              <a:alpha val="56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252000" tIns="144000" bIns="46800"/>
          <a:lstStyle>
            <a:lvl1pPr marL="177800" indent="-177800" eaLnBrk="0" hangingPunct="0">
              <a:spcAft>
                <a:spcPct val="50000"/>
              </a:spcAft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107950"/>
            <a:r>
              <a:rPr lang="de-DE" sz="1100" dirty="0" err="1"/>
              <a:t>Publish</a:t>
            </a:r>
            <a:r>
              <a:rPr lang="de-DE" sz="1100" dirty="0"/>
              <a:t> </a:t>
            </a:r>
            <a:r>
              <a:rPr lang="de-DE" sz="1100" dirty="0" err="1"/>
              <a:t>communication</a:t>
            </a:r>
            <a:r>
              <a:rPr lang="de-DE" sz="1100" dirty="0"/>
              <a:t> </a:t>
            </a:r>
            <a:r>
              <a:rPr lang="de-DE" sz="1100" dirty="0" err="1"/>
              <a:t>concept</a:t>
            </a:r>
            <a:r>
              <a:rPr lang="de-DE" sz="1100" dirty="0"/>
              <a:t> </a:t>
            </a:r>
            <a:r>
              <a:rPr lang="de-DE" sz="1100" dirty="0" err="1"/>
              <a:t>and</a:t>
            </a:r>
            <a:r>
              <a:rPr lang="de-DE" sz="1100" dirty="0"/>
              <a:t> </a:t>
            </a:r>
            <a:r>
              <a:rPr lang="de-DE" sz="1100" dirty="0" err="1"/>
              <a:t>deliver</a:t>
            </a:r>
            <a:r>
              <a:rPr lang="de-DE" sz="1100" dirty="0"/>
              <a:t> </a:t>
            </a:r>
            <a:r>
              <a:rPr lang="de-DE" sz="1100" dirty="0" err="1"/>
              <a:t>it</a:t>
            </a:r>
            <a:endParaRPr lang="de-DE" sz="1100" dirty="0"/>
          </a:p>
        </p:txBody>
      </p:sp>
      <p:sp>
        <p:nvSpPr>
          <p:cNvPr id="79" name="Rectangle 10"/>
          <p:cNvSpPr>
            <a:spLocks noChangeArrowheads="1"/>
          </p:cNvSpPr>
          <p:nvPr/>
        </p:nvSpPr>
        <p:spPr bwMode="auto">
          <a:xfrm>
            <a:off x="7019238" y="3304693"/>
            <a:ext cx="1944688" cy="1259812"/>
          </a:xfrm>
          <a:prstGeom prst="rect">
            <a:avLst/>
          </a:prstGeom>
          <a:solidFill>
            <a:schemeClr val="accent2">
              <a:lumMod val="20000"/>
              <a:lumOff val="80000"/>
              <a:alpha val="56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216000" tIns="144000" bIns="46800"/>
          <a:lstStyle>
            <a:lvl1pPr marL="177800" indent="-177800" eaLnBrk="0" hangingPunct="0">
              <a:spcAft>
                <a:spcPct val="50000"/>
              </a:spcAft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107950"/>
            <a:r>
              <a:rPr lang="de-DE" sz="1100" dirty="0" err="1"/>
              <a:t>Adjust</a:t>
            </a:r>
            <a:r>
              <a:rPr lang="de-DE" sz="1100" dirty="0"/>
              <a:t> Communication </a:t>
            </a:r>
            <a:r>
              <a:rPr lang="de-DE" sz="1100" dirty="0" err="1"/>
              <a:t>Concept</a:t>
            </a:r>
            <a:r>
              <a:rPr lang="de-DE" sz="1100" dirty="0"/>
              <a:t> </a:t>
            </a:r>
            <a:r>
              <a:rPr lang="de-DE" sz="1100" dirty="0" err="1"/>
              <a:t>building</a:t>
            </a:r>
            <a:r>
              <a:rPr lang="de-DE" sz="1100" dirty="0"/>
              <a:t> on </a:t>
            </a:r>
            <a:r>
              <a:rPr lang="de-DE" sz="1100" dirty="0" err="1"/>
              <a:t>Employees</a:t>
            </a:r>
            <a:r>
              <a:rPr lang="de-DE" sz="1100" dirty="0"/>
              <a:t> </a:t>
            </a:r>
            <a:r>
              <a:rPr lang="de-DE" sz="1100" dirty="0" err="1"/>
              <a:t>and</a:t>
            </a:r>
            <a:r>
              <a:rPr lang="de-DE" sz="1100" dirty="0"/>
              <a:t> MT </a:t>
            </a:r>
            <a:r>
              <a:rPr lang="de-DE" sz="1100" dirty="0" err="1" smtClean="0"/>
              <a:t>feedback</a:t>
            </a:r>
            <a:endParaRPr lang="de-DE" sz="1100" dirty="0"/>
          </a:p>
        </p:txBody>
      </p:sp>
      <p:sp>
        <p:nvSpPr>
          <p:cNvPr id="77" name="Rectangle 10"/>
          <p:cNvSpPr>
            <a:spLocks noChangeArrowheads="1"/>
          </p:cNvSpPr>
          <p:nvPr/>
        </p:nvSpPr>
        <p:spPr bwMode="auto">
          <a:xfrm>
            <a:off x="611098" y="4689538"/>
            <a:ext cx="1944688" cy="1259812"/>
          </a:xfrm>
          <a:prstGeom prst="rect">
            <a:avLst/>
          </a:prstGeom>
          <a:solidFill>
            <a:schemeClr val="accent2">
              <a:lumMod val="20000"/>
              <a:lumOff val="80000"/>
              <a:alpha val="56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216000" tIns="144000" bIns="46800"/>
          <a:lstStyle>
            <a:lvl1pPr marL="177800" indent="-177800" eaLnBrk="0" hangingPunct="0">
              <a:spcAft>
                <a:spcPct val="50000"/>
              </a:spcAft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107950"/>
            <a:r>
              <a:rPr lang="de-DE" sz="1100" dirty="0" err="1"/>
              <a:t>Align</a:t>
            </a:r>
            <a:r>
              <a:rPr lang="de-DE" sz="1100" dirty="0"/>
              <a:t> </a:t>
            </a:r>
            <a:r>
              <a:rPr lang="de-DE" sz="1100" dirty="0" err="1"/>
              <a:t>communication</a:t>
            </a:r>
            <a:r>
              <a:rPr lang="de-DE" sz="1100" dirty="0"/>
              <a:t> </a:t>
            </a:r>
            <a:r>
              <a:rPr lang="de-DE" sz="1100" dirty="0" err="1"/>
              <a:t>channels</a:t>
            </a:r>
            <a:r>
              <a:rPr lang="de-DE" sz="1100" dirty="0"/>
              <a:t> </a:t>
            </a:r>
            <a:r>
              <a:rPr lang="de-DE" sz="1100" dirty="0" err="1"/>
              <a:t>and</a:t>
            </a:r>
            <a:r>
              <a:rPr lang="de-DE" sz="1100" dirty="0"/>
              <a:t> </a:t>
            </a:r>
            <a:r>
              <a:rPr lang="de-DE" sz="1100" dirty="0" err="1"/>
              <a:t>materials</a:t>
            </a:r>
            <a:r>
              <a:rPr lang="de-DE" sz="1100" dirty="0"/>
              <a:t> </a:t>
            </a:r>
            <a:r>
              <a:rPr lang="de-DE" sz="1100" dirty="0" err="1"/>
              <a:t>with</a:t>
            </a:r>
            <a:r>
              <a:rPr lang="de-DE" sz="1100" dirty="0"/>
              <a:t>  </a:t>
            </a:r>
            <a:r>
              <a:rPr lang="de-DE" sz="1100" dirty="0" err="1"/>
              <a:t>company</a:t>
            </a:r>
            <a:r>
              <a:rPr lang="de-DE" sz="1100" dirty="0"/>
              <a:t> </a:t>
            </a:r>
            <a:r>
              <a:rPr lang="de-DE" sz="1100" dirty="0" err="1"/>
              <a:t>cultures</a:t>
            </a:r>
            <a:r>
              <a:rPr lang="de-DE" sz="1100" dirty="0"/>
              <a:t> </a:t>
            </a:r>
            <a:r>
              <a:rPr lang="de-DE" sz="1100" dirty="0" err="1"/>
              <a:t>and</a:t>
            </a:r>
            <a:r>
              <a:rPr lang="de-DE" sz="1100" dirty="0"/>
              <a:t> </a:t>
            </a:r>
            <a:r>
              <a:rPr lang="de-DE" sz="1100" dirty="0" err="1"/>
              <a:t>current</a:t>
            </a:r>
            <a:r>
              <a:rPr lang="de-DE" sz="1100" dirty="0"/>
              <a:t> </a:t>
            </a:r>
            <a:r>
              <a:rPr lang="de-DE" sz="1100" dirty="0" err="1"/>
              <a:t>practices</a:t>
            </a:r>
            <a:endParaRPr lang="de-DE" sz="11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altLang="de-DE" sz="32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Communication </a:t>
            </a:r>
            <a:r>
              <a:rPr lang="de-DE" altLang="de-DE" sz="3200" dirty="0" err="1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concept</a:t>
            </a:r>
            <a:r>
              <a:rPr lang="de-DE" altLang="de-DE" sz="3200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 </a:t>
            </a:r>
            <a:r>
              <a:rPr lang="de-DE" altLang="de-DE" sz="32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–  </a:t>
            </a:r>
            <a:br>
              <a:rPr lang="de-DE" altLang="de-DE" sz="3200" dirty="0">
                <a:solidFill>
                  <a:schemeClr val="accent1">
                    <a:lumMod val="90000"/>
                    <a:lumOff val="10000"/>
                  </a:schemeClr>
                </a:solidFill>
              </a:rPr>
            </a:br>
            <a:r>
              <a:rPr lang="de-DE" altLang="de-DE" sz="3200" dirty="0" err="1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from</a:t>
            </a:r>
            <a:r>
              <a:rPr lang="de-DE" altLang="de-DE" sz="3200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 design </a:t>
            </a:r>
            <a:r>
              <a:rPr lang="de-DE" altLang="de-DE" sz="3200" dirty="0" err="1">
                <a:solidFill>
                  <a:schemeClr val="accent1">
                    <a:lumMod val="90000"/>
                    <a:lumOff val="10000"/>
                  </a:schemeClr>
                </a:solidFill>
              </a:rPr>
              <a:t>to</a:t>
            </a:r>
            <a:r>
              <a:rPr lang="de-DE" altLang="de-DE" sz="32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 </a:t>
            </a:r>
            <a:r>
              <a:rPr lang="de-DE" altLang="de-DE" sz="3200" dirty="0" err="1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execution</a:t>
            </a:r>
            <a:endParaRPr lang="en-US" sz="3200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9" name="Textfeld 28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67430" y="1844780"/>
            <a:ext cx="20764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/>
        </p:spPr>
        <p:txBody>
          <a:bodyPr>
            <a:spAutoFit/>
          </a:bodyPr>
          <a:lstStyle>
            <a:lvl1pPr eaLnBrk="0" hangingPunct="0">
              <a:defRPr sz="11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1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1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1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100" b="1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buSzPct val="120000"/>
              <a:defRPr sz="1100" b="1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buSzPct val="120000"/>
              <a:defRPr sz="1100" b="1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buSzPct val="120000"/>
              <a:defRPr sz="1100" b="1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buSzPct val="120000"/>
              <a:defRPr sz="11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600" dirty="0" smtClean="0">
                <a:solidFill>
                  <a:schemeClr val="accent2"/>
                </a:solidFill>
              </a:rPr>
              <a:t>Approach</a:t>
            </a:r>
            <a:endParaRPr lang="en-US" sz="1600" dirty="0">
              <a:solidFill>
                <a:schemeClr val="accent2"/>
              </a:solidFill>
            </a:endParaRPr>
          </a:p>
        </p:txBody>
      </p:sp>
      <p:sp>
        <p:nvSpPr>
          <p:cNvPr id="62" name="AutoShape 2"/>
          <p:cNvSpPr>
            <a:spLocks noChangeArrowheads="1"/>
          </p:cNvSpPr>
          <p:nvPr/>
        </p:nvSpPr>
        <p:spPr bwMode="auto">
          <a:xfrm>
            <a:off x="610567" y="2580140"/>
            <a:ext cx="1944688" cy="540000"/>
          </a:xfrm>
          <a:prstGeom prst="homePlate">
            <a:avLst>
              <a:gd name="adj" fmla="val 31693"/>
            </a:avLst>
          </a:prstGeom>
          <a:solidFill>
            <a:schemeClr val="tx2"/>
          </a:solidFill>
          <a:ln>
            <a:noFill/>
          </a:ln>
          <a:effectLst/>
          <a:extLst/>
        </p:spPr>
        <p:txBody>
          <a:bodyPr lIns="72000" tIns="36000" rIns="0" bIns="0" anchor="t"/>
          <a:lstStyle>
            <a:lvl1pPr eaLnBrk="0" hangingPunct="0">
              <a:spcAft>
                <a:spcPct val="50000"/>
              </a:spcAft>
              <a:defRPr sz="1700">
                <a:solidFill>
                  <a:schemeClr val="tx1"/>
                </a:solidFill>
                <a:latin typeface="Arial" charset="0"/>
              </a:defRPr>
            </a:lvl1pPr>
            <a:lvl2pPr marL="776288" indent="-32385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2pPr>
            <a:lvl3pPr marL="1279525" indent="-32385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3pPr>
            <a:lvl4pPr marL="1782763" indent="-32385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4pPr>
            <a:lvl5pPr marL="2286000" indent="-32385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5pPr>
            <a:lvl6pPr marL="2743200" indent="-32385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6pPr>
            <a:lvl7pPr marL="3200400" indent="-32385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7pPr>
            <a:lvl8pPr marL="3657600" indent="-32385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8pPr>
            <a:lvl9pPr marL="4114800" indent="-32385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ts val="0"/>
              </a:spcAft>
              <a:buClr>
                <a:srgbClr val="991D85"/>
              </a:buClr>
            </a:pPr>
            <a:r>
              <a:rPr lang="en-US" altLang="zh-CN" sz="1100" b="1" dirty="0" smtClean="0">
                <a:solidFill>
                  <a:srgbClr val="FFFFFF"/>
                </a:solidFill>
                <a:ea typeface="宋体" pitchFamily="2" charset="-122"/>
                <a:cs typeface="Arial" charset="0"/>
              </a:rPr>
              <a:t>Design: Integration Strategy fit and alignment with company cultures</a:t>
            </a:r>
            <a:endParaRPr lang="zh-CN" altLang="en-US" sz="1100" b="1" dirty="0">
              <a:solidFill>
                <a:srgbClr val="FFFFFF"/>
              </a:solidFill>
              <a:ea typeface="宋体" pitchFamily="2" charset="-122"/>
              <a:cs typeface="Arial" charset="0"/>
            </a:endParaRPr>
          </a:p>
        </p:txBody>
      </p:sp>
      <p:sp>
        <p:nvSpPr>
          <p:cNvPr id="64" name="Rectangle 10"/>
          <p:cNvSpPr>
            <a:spLocks noChangeArrowheads="1"/>
          </p:cNvSpPr>
          <p:nvPr/>
        </p:nvSpPr>
        <p:spPr bwMode="auto">
          <a:xfrm>
            <a:off x="610568" y="3268921"/>
            <a:ext cx="1944688" cy="1259812"/>
          </a:xfrm>
          <a:prstGeom prst="rect">
            <a:avLst/>
          </a:prstGeom>
          <a:solidFill>
            <a:schemeClr val="accent2">
              <a:lumMod val="20000"/>
              <a:lumOff val="80000"/>
              <a:alpha val="56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216000" tIns="144000" bIns="46800"/>
          <a:lstStyle>
            <a:lvl1pPr marL="177800" indent="-177800" eaLnBrk="0" hangingPunct="0">
              <a:spcAft>
                <a:spcPct val="50000"/>
              </a:spcAft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107950"/>
            <a:r>
              <a:rPr lang="de-DE" sz="1100" dirty="0" err="1"/>
              <a:t>Derive</a:t>
            </a:r>
            <a:r>
              <a:rPr lang="de-DE" sz="1100" dirty="0"/>
              <a:t> Communication </a:t>
            </a:r>
            <a:r>
              <a:rPr lang="de-DE" sz="1100" dirty="0" err="1"/>
              <a:t>Concept</a:t>
            </a:r>
            <a:r>
              <a:rPr lang="de-DE" sz="1100" dirty="0"/>
              <a:t> </a:t>
            </a:r>
            <a:r>
              <a:rPr lang="de-DE" sz="1100" dirty="0" err="1"/>
              <a:t>from</a:t>
            </a:r>
            <a:r>
              <a:rPr lang="de-DE" sz="1100" dirty="0"/>
              <a:t> Integration </a:t>
            </a:r>
            <a:r>
              <a:rPr lang="de-DE" sz="1100" dirty="0" err="1"/>
              <a:t>Strategy</a:t>
            </a:r>
            <a:r>
              <a:rPr lang="de-DE" sz="1100" dirty="0"/>
              <a:t> </a:t>
            </a:r>
            <a:r>
              <a:rPr lang="de-DE" sz="1100" dirty="0" err="1"/>
              <a:t>and</a:t>
            </a:r>
            <a:r>
              <a:rPr lang="de-DE" sz="1100" dirty="0"/>
              <a:t> </a:t>
            </a:r>
            <a:r>
              <a:rPr lang="de-DE" sz="1100" dirty="0" err="1"/>
              <a:t>objective</a:t>
            </a:r>
            <a:r>
              <a:rPr lang="de-DE" sz="1100" dirty="0"/>
              <a:t> </a:t>
            </a:r>
            <a:r>
              <a:rPr lang="de-DE" sz="1100" dirty="0" smtClean="0"/>
              <a:t/>
            </a:r>
            <a:br>
              <a:rPr lang="de-DE" sz="1100" dirty="0" smtClean="0"/>
            </a:br>
            <a:r>
              <a:rPr lang="de-DE" sz="1100" dirty="0" err="1" smtClean="0"/>
              <a:t>of</a:t>
            </a:r>
            <a:r>
              <a:rPr lang="de-DE" sz="1100" dirty="0" smtClean="0"/>
              <a:t> </a:t>
            </a:r>
            <a:r>
              <a:rPr lang="de-DE" sz="1100" dirty="0" err="1"/>
              <a:t>acquisition</a:t>
            </a:r>
            <a:r>
              <a:rPr lang="de-DE" sz="1100" dirty="0"/>
              <a:t> </a:t>
            </a:r>
            <a:r>
              <a:rPr lang="de-DE" sz="1100" dirty="0" err="1"/>
              <a:t>and</a:t>
            </a:r>
            <a:r>
              <a:rPr lang="de-DE" sz="1100" dirty="0"/>
              <a:t> Culture </a:t>
            </a:r>
            <a:r>
              <a:rPr lang="de-DE" sz="1100" dirty="0" smtClean="0"/>
              <a:t/>
            </a:r>
            <a:br>
              <a:rPr lang="de-DE" sz="1100" dirty="0" smtClean="0"/>
            </a:br>
            <a:r>
              <a:rPr lang="de-DE" sz="1100" dirty="0" err="1" smtClean="0"/>
              <a:t>of</a:t>
            </a:r>
            <a:r>
              <a:rPr lang="de-DE" sz="1100" dirty="0" smtClean="0"/>
              <a:t> </a:t>
            </a:r>
            <a:r>
              <a:rPr lang="de-DE" sz="1100" dirty="0" err="1"/>
              <a:t>NewCo</a:t>
            </a:r>
            <a:endParaRPr lang="de-DE" sz="1100" dirty="0"/>
          </a:p>
        </p:txBody>
      </p:sp>
      <p:sp>
        <p:nvSpPr>
          <p:cNvPr id="65" name="AutoShape 3"/>
          <p:cNvSpPr>
            <a:spLocks noChangeArrowheads="1"/>
          </p:cNvSpPr>
          <p:nvPr/>
        </p:nvSpPr>
        <p:spPr bwMode="auto">
          <a:xfrm>
            <a:off x="2698581" y="2580140"/>
            <a:ext cx="1944746" cy="540000"/>
          </a:xfrm>
          <a:prstGeom prst="homePlate">
            <a:avLst>
              <a:gd name="adj" fmla="val 33640"/>
            </a:avLst>
          </a:prstGeom>
          <a:solidFill>
            <a:schemeClr val="tx2"/>
          </a:solidFill>
          <a:ln>
            <a:noFill/>
          </a:ln>
          <a:effectLst/>
          <a:extLst/>
        </p:spPr>
        <p:txBody>
          <a:bodyPr lIns="72000" tIns="36000" rIns="0" bIns="0" anchor="t"/>
          <a:lstStyle>
            <a:lvl1pPr marL="323850" indent="-323850" eaLnBrk="0" hangingPunct="0">
              <a:spcAft>
                <a:spcPct val="50000"/>
              </a:spcAft>
              <a:defRPr sz="1700">
                <a:solidFill>
                  <a:schemeClr val="tx1"/>
                </a:solidFill>
                <a:latin typeface="Arial" charset="0"/>
              </a:defRPr>
            </a:lvl1pPr>
            <a:lvl2pPr marL="325438" indent="-32385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2pPr>
            <a:lvl3pPr marL="771525" indent="-32385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3pPr>
            <a:lvl4pPr marL="1179513" indent="-32385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4pPr>
            <a:lvl5pPr marL="1587500" indent="-32385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5pPr>
            <a:lvl6pPr marL="2044700" indent="-32385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6pPr>
            <a:lvl7pPr marL="2501900" indent="-32385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7pPr>
            <a:lvl8pPr marL="2959100" indent="-32385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8pPr>
            <a:lvl9pPr marL="3416300" indent="-32385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Aft>
                <a:spcPct val="0"/>
              </a:spcAft>
              <a:buClr>
                <a:srgbClr val="991D85"/>
              </a:buClr>
            </a:pPr>
            <a:r>
              <a:rPr lang="en-US" altLang="zh-CN" sz="1100" b="1" dirty="0" smtClean="0">
                <a:solidFill>
                  <a:srgbClr val="FFFFFF"/>
                </a:solidFill>
                <a:ea typeface="宋体" pitchFamily="2" charset="-122"/>
                <a:cs typeface="Arial" charset="0"/>
              </a:rPr>
              <a:t>Clarify: Communication</a:t>
            </a:r>
            <a:br>
              <a:rPr lang="en-US" altLang="zh-CN" sz="1100" b="1" dirty="0" smtClean="0">
                <a:solidFill>
                  <a:srgbClr val="FFFFFF"/>
                </a:solidFill>
                <a:ea typeface="宋体" pitchFamily="2" charset="-122"/>
                <a:cs typeface="Arial" charset="0"/>
              </a:rPr>
            </a:br>
            <a:r>
              <a:rPr lang="en-US" altLang="zh-CN" sz="1100" b="1" dirty="0" smtClean="0">
                <a:solidFill>
                  <a:srgbClr val="FFFFFF"/>
                </a:solidFill>
                <a:ea typeface="宋体" pitchFamily="2" charset="-122"/>
                <a:cs typeface="Arial" charset="0"/>
              </a:rPr>
              <a:t>Matrix and RACI</a:t>
            </a:r>
            <a:endParaRPr lang="zh-CN" altLang="en-US" sz="1100" b="1" dirty="0">
              <a:solidFill>
                <a:srgbClr val="FFFFFF"/>
              </a:solidFill>
              <a:ea typeface="宋体" pitchFamily="2" charset="-122"/>
              <a:cs typeface="Arial" charset="0"/>
            </a:endParaRPr>
          </a:p>
        </p:txBody>
      </p:sp>
      <p:sp>
        <p:nvSpPr>
          <p:cNvPr id="68" name="AutoShape 5"/>
          <p:cNvSpPr>
            <a:spLocks noChangeArrowheads="1"/>
          </p:cNvSpPr>
          <p:nvPr/>
        </p:nvSpPr>
        <p:spPr bwMode="auto">
          <a:xfrm>
            <a:off x="4858938" y="2580140"/>
            <a:ext cx="1944688" cy="540000"/>
          </a:xfrm>
          <a:prstGeom prst="homePlate">
            <a:avLst>
              <a:gd name="adj" fmla="val 33639"/>
            </a:avLst>
          </a:prstGeom>
          <a:solidFill>
            <a:schemeClr val="tx2"/>
          </a:solidFill>
          <a:ln>
            <a:noFill/>
          </a:ln>
          <a:effectLst/>
          <a:extLst/>
        </p:spPr>
        <p:txBody>
          <a:bodyPr lIns="72000" tIns="36000" rIns="0" bIns="0" anchor="t"/>
          <a:lstStyle>
            <a:lvl1pPr eaLnBrk="0" hangingPunct="0">
              <a:spcAft>
                <a:spcPct val="50000"/>
              </a:spcAft>
              <a:defRPr sz="1700">
                <a:solidFill>
                  <a:schemeClr val="tx1"/>
                </a:solidFill>
                <a:latin typeface="Arial" charset="0"/>
              </a:defRPr>
            </a:lvl1pPr>
            <a:lvl2pPr marL="776288" indent="-32385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2pPr>
            <a:lvl3pPr marL="1279525" indent="-32385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3pPr>
            <a:lvl4pPr marL="1782763" indent="-32385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4pPr>
            <a:lvl5pPr marL="2286000" indent="-32385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5pPr>
            <a:lvl6pPr marL="2743200" indent="-32385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6pPr>
            <a:lvl7pPr marL="3200400" indent="-32385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7pPr>
            <a:lvl8pPr marL="3657600" indent="-32385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8pPr>
            <a:lvl9pPr marL="4114800" indent="-32385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rgbClr val="991D85"/>
              </a:buClr>
            </a:pPr>
            <a:r>
              <a:rPr lang="en-US" altLang="zh-CN" sz="1100" b="1" dirty="0" smtClean="0">
                <a:solidFill>
                  <a:srgbClr val="FFFFFF"/>
                </a:solidFill>
                <a:ea typeface="宋体" pitchFamily="2" charset="-122"/>
                <a:cs typeface="Arial" charset="0"/>
                <a:sym typeface="Arial" charset="0"/>
              </a:rPr>
              <a:t>Execution: Deliver Communication Concept</a:t>
            </a:r>
            <a:endParaRPr lang="zh-CN" altLang="en-US" sz="1100" b="1" dirty="0">
              <a:solidFill>
                <a:srgbClr val="FFFFFF"/>
              </a:solidFill>
              <a:ea typeface="宋体" pitchFamily="2" charset="-122"/>
              <a:cs typeface="Arial" charset="0"/>
              <a:sym typeface="Arial" charset="0"/>
            </a:endParaRPr>
          </a:p>
        </p:txBody>
      </p:sp>
      <p:sp>
        <p:nvSpPr>
          <p:cNvPr id="69" name="Oval 8"/>
          <p:cNvSpPr>
            <a:spLocks noChangeArrowheads="1"/>
          </p:cNvSpPr>
          <p:nvPr/>
        </p:nvSpPr>
        <p:spPr bwMode="auto">
          <a:xfrm>
            <a:off x="4785911" y="3259618"/>
            <a:ext cx="287338" cy="288925"/>
          </a:xfrm>
          <a:prstGeom prst="ellipse">
            <a:avLst/>
          </a:prstGeom>
          <a:solidFill>
            <a:srgbClr val="991D85"/>
          </a:solidFill>
          <a:ln w="95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Aft>
                <a:spcPct val="50000"/>
              </a:spcAft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Aft>
                <a:spcPct val="0"/>
              </a:spcAft>
            </a:pPr>
            <a:r>
              <a:rPr lang="en-US" altLang="zh-CN" sz="1800" dirty="0" smtClean="0">
                <a:solidFill>
                  <a:srgbClr val="FFFFFF"/>
                </a:solidFill>
                <a:ea typeface="宋体" pitchFamily="2" charset="-122"/>
              </a:rPr>
              <a:t>5</a:t>
            </a:r>
            <a:endParaRPr lang="en-US" altLang="zh-CN" sz="1800" dirty="0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71" name="AutoShape 4"/>
          <p:cNvSpPr>
            <a:spLocks noChangeArrowheads="1"/>
          </p:cNvSpPr>
          <p:nvPr/>
        </p:nvSpPr>
        <p:spPr bwMode="auto">
          <a:xfrm>
            <a:off x="7019238" y="2584901"/>
            <a:ext cx="1944688" cy="540000"/>
          </a:xfrm>
          <a:prstGeom prst="homePlate">
            <a:avLst>
              <a:gd name="adj" fmla="val 35586"/>
            </a:avLst>
          </a:prstGeom>
          <a:solidFill>
            <a:schemeClr val="tx2"/>
          </a:solidFill>
          <a:ln>
            <a:noFill/>
          </a:ln>
          <a:effectLst/>
          <a:extLst/>
        </p:spPr>
        <p:txBody>
          <a:bodyPr lIns="72000" tIns="36000" rIns="0" bIns="0" anchor="t"/>
          <a:lstStyle>
            <a:lvl1pPr eaLnBrk="0" hangingPunct="0">
              <a:spcAft>
                <a:spcPct val="50000"/>
              </a:spcAft>
              <a:defRPr sz="1700">
                <a:solidFill>
                  <a:schemeClr val="tx1"/>
                </a:solidFill>
                <a:latin typeface="Arial" charset="0"/>
              </a:defRPr>
            </a:lvl1pPr>
            <a:lvl2pPr marL="776288" indent="-32385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2pPr>
            <a:lvl3pPr marL="1279525" indent="-32385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3pPr>
            <a:lvl4pPr marL="1782763" indent="-32385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4pPr>
            <a:lvl5pPr marL="2286000" indent="-32385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5pPr>
            <a:lvl6pPr marL="2743200" indent="-32385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6pPr>
            <a:lvl7pPr marL="3200400" indent="-32385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7pPr>
            <a:lvl8pPr marL="3657600" indent="-32385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8pPr>
            <a:lvl9pPr marL="4114800" indent="-32385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buClr>
                <a:srgbClr val="991D85"/>
              </a:buClr>
            </a:pPr>
            <a:r>
              <a:rPr lang="en-US" altLang="zh-CN" sz="1100" b="1" dirty="0" smtClean="0">
                <a:solidFill>
                  <a:srgbClr val="FFFFFF"/>
                </a:solidFill>
                <a:ea typeface="宋体" pitchFamily="2" charset="-122"/>
                <a:cs typeface="Arial" charset="0"/>
                <a:sym typeface="Arial" charset="0"/>
              </a:rPr>
              <a:t>Refine: Integrate Feedback from audience</a:t>
            </a:r>
            <a:endParaRPr lang="zh-CN" altLang="en-US" sz="1100" b="1" dirty="0">
              <a:solidFill>
                <a:srgbClr val="FFFFFF"/>
              </a:solidFill>
              <a:ea typeface="宋体" pitchFamily="2" charset="-122"/>
              <a:cs typeface="Arial" charset="0"/>
              <a:sym typeface="Arial" charset="0"/>
            </a:endParaRPr>
          </a:p>
        </p:txBody>
      </p:sp>
      <p:sp>
        <p:nvSpPr>
          <p:cNvPr id="72" name="Oval 9"/>
          <p:cNvSpPr>
            <a:spLocks noChangeArrowheads="1"/>
          </p:cNvSpPr>
          <p:nvPr/>
        </p:nvSpPr>
        <p:spPr bwMode="auto">
          <a:xfrm>
            <a:off x="6892141" y="3259617"/>
            <a:ext cx="287337" cy="288925"/>
          </a:xfrm>
          <a:prstGeom prst="ellipse">
            <a:avLst/>
          </a:prstGeom>
          <a:solidFill>
            <a:srgbClr val="991D85"/>
          </a:solidFill>
          <a:ln w="95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Aft>
                <a:spcPct val="50000"/>
              </a:spcAft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Aft>
                <a:spcPct val="0"/>
              </a:spcAft>
            </a:pPr>
            <a:r>
              <a:rPr lang="en-US" altLang="zh-CN" sz="1800" dirty="0" smtClean="0">
                <a:solidFill>
                  <a:srgbClr val="FFFFFF"/>
                </a:solidFill>
                <a:ea typeface="宋体" pitchFamily="2" charset="-122"/>
              </a:rPr>
              <a:t>7</a:t>
            </a:r>
            <a:endParaRPr lang="en-US" altLang="zh-CN" sz="1800" dirty="0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63" name="Oval 6"/>
          <p:cNvSpPr>
            <a:spLocks noChangeArrowheads="1"/>
          </p:cNvSpPr>
          <p:nvPr/>
        </p:nvSpPr>
        <p:spPr bwMode="auto">
          <a:xfrm>
            <a:off x="467430" y="3268920"/>
            <a:ext cx="287337" cy="288925"/>
          </a:xfrm>
          <a:prstGeom prst="ellipse">
            <a:avLst/>
          </a:prstGeom>
          <a:solidFill>
            <a:srgbClr val="991D85"/>
          </a:solidFill>
          <a:ln w="95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Aft>
                <a:spcPct val="50000"/>
              </a:spcAft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Aft>
                <a:spcPct val="0"/>
              </a:spcAft>
            </a:pPr>
            <a:r>
              <a:rPr lang="zh-CN" altLang="en-US" sz="1800" dirty="0">
                <a:solidFill>
                  <a:srgbClr val="FFFFFF"/>
                </a:solidFill>
                <a:ea typeface="宋体" pitchFamily="2" charset="-122"/>
              </a:rPr>
              <a:t>1</a:t>
            </a:r>
          </a:p>
        </p:txBody>
      </p:sp>
      <p:sp>
        <p:nvSpPr>
          <p:cNvPr id="75" name="Oval 6"/>
          <p:cNvSpPr>
            <a:spLocks noChangeArrowheads="1"/>
          </p:cNvSpPr>
          <p:nvPr/>
        </p:nvSpPr>
        <p:spPr bwMode="auto">
          <a:xfrm>
            <a:off x="467430" y="4689538"/>
            <a:ext cx="287337" cy="288925"/>
          </a:xfrm>
          <a:prstGeom prst="ellipse">
            <a:avLst/>
          </a:prstGeom>
          <a:solidFill>
            <a:srgbClr val="991D85"/>
          </a:solidFill>
          <a:ln w="95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Aft>
                <a:spcPct val="50000"/>
              </a:spcAft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Aft>
                <a:spcPct val="0"/>
              </a:spcAft>
            </a:pPr>
            <a:r>
              <a:rPr lang="de-DE" altLang="zh-CN" sz="1800" dirty="0" smtClean="0">
                <a:solidFill>
                  <a:srgbClr val="FFFFFF"/>
                </a:solidFill>
                <a:ea typeface="宋体" pitchFamily="2" charset="-122"/>
              </a:rPr>
              <a:t>2</a:t>
            </a:r>
            <a:endParaRPr lang="zh-CN" altLang="en-US" sz="1800" dirty="0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80" name="Oval 8"/>
          <p:cNvSpPr>
            <a:spLocks noChangeArrowheads="1"/>
          </p:cNvSpPr>
          <p:nvPr/>
        </p:nvSpPr>
        <p:spPr bwMode="auto">
          <a:xfrm>
            <a:off x="2617847" y="3259616"/>
            <a:ext cx="287338" cy="288925"/>
          </a:xfrm>
          <a:prstGeom prst="ellipse">
            <a:avLst/>
          </a:prstGeom>
          <a:solidFill>
            <a:srgbClr val="991D85"/>
          </a:solidFill>
          <a:ln w="95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Aft>
                <a:spcPct val="50000"/>
              </a:spcAft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Aft>
                <a:spcPct val="0"/>
              </a:spcAft>
            </a:pPr>
            <a:r>
              <a:rPr lang="en-US" altLang="zh-CN" sz="1800" dirty="0" smtClean="0">
                <a:solidFill>
                  <a:srgbClr val="FFFFFF"/>
                </a:solidFill>
                <a:ea typeface="宋体" pitchFamily="2" charset="-122"/>
              </a:rPr>
              <a:t>3</a:t>
            </a:r>
            <a:endParaRPr lang="en-US" altLang="zh-CN" sz="1800" dirty="0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81" name="Rectangle 10"/>
          <p:cNvSpPr>
            <a:spLocks noChangeArrowheads="1"/>
          </p:cNvSpPr>
          <p:nvPr/>
        </p:nvSpPr>
        <p:spPr bwMode="auto">
          <a:xfrm>
            <a:off x="2732372" y="4689538"/>
            <a:ext cx="1944688" cy="1259812"/>
          </a:xfrm>
          <a:prstGeom prst="rect">
            <a:avLst/>
          </a:prstGeom>
          <a:solidFill>
            <a:schemeClr val="accent2">
              <a:lumMod val="20000"/>
              <a:lumOff val="80000"/>
              <a:alpha val="56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252000" tIns="144000" bIns="46800"/>
          <a:lstStyle>
            <a:lvl1pPr marL="177800" indent="-177800" eaLnBrk="0" hangingPunct="0">
              <a:spcAft>
                <a:spcPct val="50000"/>
              </a:spcAft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107950"/>
            <a:r>
              <a:rPr lang="de-DE" sz="1100" dirty="0" err="1"/>
              <a:t>Seek</a:t>
            </a:r>
            <a:r>
              <a:rPr lang="de-DE" sz="1100" dirty="0"/>
              <a:t> </a:t>
            </a:r>
            <a:r>
              <a:rPr lang="de-DE" sz="1100" dirty="0" err="1"/>
              <a:t>approval</a:t>
            </a:r>
            <a:r>
              <a:rPr lang="de-DE" sz="1100" dirty="0"/>
              <a:t> </a:t>
            </a:r>
            <a:r>
              <a:rPr lang="de-DE" sz="1100" dirty="0" err="1"/>
              <a:t>from</a:t>
            </a:r>
            <a:r>
              <a:rPr lang="de-DE" sz="1100" dirty="0"/>
              <a:t> MT </a:t>
            </a:r>
            <a:r>
              <a:rPr lang="de-DE" sz="1100" dirty="0" err="1"/>
              <a:t>for</a:t>
            </a:r>
            <a:r>
              <a:rPr lang="de-DE" sz="1100" dirty="0"/>
              <a:t> Communication Matrix </a:t>
            </a:r>
            <a:r>
              <a:rPr lang="de-DE" sz="1100" dirty="0" err="1"/>
              <a:t>and</a:t>
            </a:r>
            <a:r>
              <a:rPr lang="de-DE" sz="1100" dirty="0"/>
              <a:t> </a:t>
            </a:r>
            <a:r>
              <a:rPr lang="de-DE" sz="1100" dirty="0" err="1"/>
              <a:t>related</a:t>
            </a:r>
            <a:r>
              <a:rPr lang="de-DE" sz="1100" dirty="0"/>
              <a:t> RACI-chart</a:t>
            </a:r>
          </a:p>
        </p:txBody>
      </p:sp>
      <p:sp>
        <p:nvSpPr>
          <p:cNvPr id="82" name="Oval 8"/>
          <p:cNvSpPr>
            <a:spLocks noChangeArrowheads="1"/>
          </p:cNvSpPr>
          <p:nvPr/>
        </p:nvSpPr>
        <p:spPr bwMode="auto">
          <a:xfrm>
            <a:off x="2659345" y="4671867"/>
            <a:ext cx="287338" cy="288925"/>
          </a:xfrm>
          <a:prstGeom prst="ellipse">
            <a:avLst/>
          </a:prstGeom>
          <a:solidFill>
            <a:srgbClr val="991D85"/>
          </a:solidFill>
          <a:ln w="95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Aft>
                <a:spcPct val="50000"/>
              </a:spcAft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Aft>
                <a:spcPct val="0"/>
              </a:spcAft>
            </a:pPr>
            <a:r>
              <a:rPr lang="en-US" altLang="zh-CN" sz="1800" dirty="0" smtClean="0">
                <a:solidFill>
                  <a:srgbClr val="FFFFFF"/>
                </a:solidFill>
                <a:ea typeface="宋体" pitchFamily="2" charset="-122"/>
              </a:rPr>
              <a:t>4</a:t>
            </a:r>
            <a:endParaRPr lang="en-US" altLang="zh-CN" sz="1800" dirty="0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83" name="Rectangle 10"/>
          <p:cNvSpPr>
            <a:spLocks noChangeArrowheads="1"/>
          </p:cNvSpPr>
          <p:nvPr/>
        </p:nvSpPr>
        <p:spPr bwMode="auto">
          <a:xfrm>
            <a:off x="4858938" y="4689538"/>
            <a:ext cx="1944688" cy="1259812"/>
          </a:xfrm>
          <a:prstGeom prst="rect">
            <a:avLst/>
          </a:prstGeom>
          <a:solidFill>
            <a:schemeClr val="accent2">
              <a:lumMod val="20000"/>
              <a:lumOff val="80000"/>
              <a:alpha val="56000"/>
            </a:schemeClr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252000" tIns="144000" bIns="46800"/>
          <a:lstStyle>
            <a:lvl1pPr marL="177800" indent="-177800" eaLnBrk="0" hangingPunct="0">
              <a:spcAft>
                <a:spcPct val="50000"/>
              </a:spcAft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-107950"/>
            <a:r>
              <a:rPr lang="de-DE" sz="1100" dirty="0" err="1"/>
              <a:t>Ensure</a:t>
            </a:r>
            <a:r>
              <a:rPr lang="de-DE" sz="1100" dirty="0"/>
              <a:t> </a:t>
            </a:r>
            <a:r>
              <a:rPr lang="de-DE" sz="1100" dirty="0" err="1"/>
              <a:t>feedback</a:t>
            </a:r>
            <a:r>
              <a:rPr lang="de-DE" sz="1100" dirty="0"/>
              <a:t> </a:t>
            </a:r>
            <a:r>
              <a:rPr lang="de-DE" sz="1100" dirty="0" err="1"/>
              <a:t>routes</a:t>
            </a:r>
            <a:r>
              <a:rPr lang="de-DE" sz="1100" dirty="0"/>
              <a:t> </a:t>
            </a:r>
            <a:r>
              <a:rPr lang="de-DE" sz="1100" dirty="0" err="1"/>
              <a:t>from</a:t>
            </a:r>
            <a:r>
              <a:rPr lang="de-DE" sz="1100" dirty="0"/>
              <a:t> Day 1 </a:t>
            </a:r>
            <a:r>
              <a:rPr lang="de-DE" sz="1100" dirty="0" err="1"/>
              <a:t>onwards</a:t>
            </a:r>
            <a:r>
              <a:rPr lang="de-DE" sz="1100" dirty="0"/>
              <a:t> </a:t>
            </a:r>
            <a:r>
              <a:rPr lang="de-DE" sz="1100" dirty="0" smtClean="0"/>
              <a:t/>
            </a:r>
            <a:br>
              <a:rPr lang="de-DE" sz="1100" dirty="0" smtClean="0"/>
            </a:br>
            <a:r>
              <a:rPr lang="de-DE" sz="1100" dirty="0" err="1" smtClean="0"/>
              <a:t>and</a:t>
            </a:r>
            <a:r>
              <a:rPr lang="de-DE" sz="1100" dirty="0" smtClean="0"/>
              <a:t>  </a:t>
            </a:r>
            <a:r>
              <a:rPr lang="de-DE" sz="1100" dirty="0"/>
              <a:t>check </a:t>
            </a:r>
            <a:r>
              <a:rPr lang="de-DE" sz="1100" dirty="0" err="1"/>
              <a:t>the</a:t>
            </a:r>
            <a:r>
              <a:rPr lang="de-DE" sz="1100" dirty="0"/>
              <a:t> pulse </a:t>
            </a:r>
            <a:r>
              <a:rPr lang="de-DE" sz="1100" dirty="0" err="1"/>
              <a:t>of</a:t>
            </a:r>
            <a:r>
              <a:rPr lang="de-DE" sz="1100" dirty="0"/>
              <a:t>   </a:t>
            </a:r>
            <a:r>
              <a:rPr lang="de-DE" sz="1100" dirty="0" err="1" smtClean="0"/>
              <a:t>employees</a:t>
            </a:r>
            <a:endParaRPr lang="de-DE" sz="1100" dirty="0"/>
          </a:p>
        </p:txBody>
      </p:sp>
      <p:sp>
        <p:nvSpPr>
          <p:cNvPr id="84" name="Oval 8"/>
          <p:cNvSpPr>
            <a:spLocks noChangeArrowheads="1"/>
          </p:cNvSpPr>
          <p:nvPr/>
        </p:nvSpPr>
        <p:spPr bwMode="auto">
          <a:xfrm>
            <a:off x="4785911" y="4671867"/>
            <a:ext cx="287338" cy="288925"/>
          </a:xfrm>
          <a:prstGeom prst="ellipse">
            <a:avLst/>
          </a:prstGeom>
          <a:solidFill>
            <a:srgbClr val="991D85"/>
          </a:solidFill>
          <a:ln w="9525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Aft>
                <a:spcPct val="50000"/>
              </a:spcAft>
              <a:defRPr sz="17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Aft>
                <a:spcPct val="0"/>
              </a:spcAft>
            </a:pPr>
            <a:r>
              <a:rPr lang="en-US" altLang="zh-CN" sz="1800" dirty="0" smtClean="0">
                <a:solidFill>
                  <a:srgbClr val="FFFFFF"/>
                </a:solidFill>
                <a:ea typeface="宋体" pitchFamily="2" charset="-122"/>
              </a:rPr>
              <a:t>6</a:t>
            </a:r>
            <a:endParaRPr lang="en-US" altLang="zh-CN" sz="1800" dirty="0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000000"/>
                </a:solidFill>
              </a:rPr>
              <a:t>Post-Merger-/Acquisition Integration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/>
                </a:solidFill>
              </a:rPr>
              <a:t>Page </a:t>
            </a:r>
            <a:fld id="{528ED15F-6C48-4064-B751-2D3E3C9B0EA2}" type="slidenum">
              <a:rPr lang="de-DE" smtClean="0">
                <a:solidFill>
                  <a:srgbClr val="000000"/>
                </a:solidFill>
              </a:rPr>
              <a:pPr/>
              <a:t>11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8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/>
            <a:r>
              <a:rPr lang="de-DE" dirty="0" err="1" smtClean="0"/>
              <a:t>February</a:t>
            </a:r>
            <a:r>
              <a:rPr lang="de-DE" dirty="0" smtClean="0"/>
              <a:t> 26, 2015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73642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Change = overcome cultural differences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the climate</a:t>
            </a:r>
          </a:p>
          <a:p>
            <a:r>
              <a:rPr lang="en-US" dirty="0" smtClean="0"/>
              <a:t>Lead the change</a:t>
            </a:r>
          </a:p>
          <a:p>
            <a:r>
              <a:rPr lang="en-US" dirty="0" smtClean="0"/>
              <a:t>Operationalize the change</a:t>
            </a:r>
          </a:p>
          <a:p>
            <a:r>
              <a:rPr lang="en-US" dirty="0" smtClean="0"/>
              <a:t>Role of change manager</a:t>
            </a:r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February 26, 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Post-Merger-/Acquisition Integration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8A0F8-5F55-484F-827C-D9C632210BDE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914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161" name="Group 81"/>
          <p:cNvGrpSpPr>
            <a:grpSpLocks/>
          </p:cNvGrpSpPr>
          <p:nvPr/>
        </p:nvGrpSpPr>
        <p:grpSpPr bwMode="auto">
          <a:xfrm>
            <a:off x="3600450" y="1819275"/>
            <a:ext cx="2114550" cy="3824288"/>
            <a:chOff x="2304" y="528"/>
            <a:chExt cx="1332" cy="2409"/>
          </a:xfrm>
        </p:grpSpPr>
        <p:sp>
          <p:nvSpPr>
            <p:cNvPr id="46149" name="Rectangle 69"/>
            <p:cNvSpPr>
              <a:spLocks noChangeArrowheads="1"/>
            </p:cNvSpPr>
            <p:nvPr/>
          </p:nvSpPr>
          <p:spPr bwMode="auto">
            <a:xfrm>
              <a:off x="2304" y="1200"/>
              <a:ext cx="1248" cy="1737"/>
            </a:xfrm>
            <a:prstGeom prst="rect">
              <a:avLst/>
            </a:prstGeom>
            <a:gradFill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folHlink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6160" name="Group 80"/>
            <p:cNvGrpSpPr>
              <a:grpSpLocks/>
            </p:cNvGrpSpPr>
            <p:nvPr/>
          </p:nvGrpSpPr>
          <p:grpSpPr bwMode="auto">
            <a:xfrm>
              <a:off x="2304" y="528"/>
              <a:ext cx="1332" cy="2156"/>
              <a:chOff x="3174" y="0"/>
              <a:chExt cx="1332" cy="2156"/>
            </a:xfrm>
          </p:grpSpPr>
          <p:sp>
            <p:nvSpPr>
              <p:cNvPr id="46150" name="Oval 70"/>
              <p:cNvSpPr>
                <a:spLocks noChangeAspect="1" noChangeArrowheads="1"/>
              </p:cNvSpPr>
              <p:nvPr/>
            </p:nvSpPr>
            <p:spPr bwMode="auto">
              <a:xfrm>
                <a:off x="3200" y="0"/>
                <a:ext cx="1233" cy="1206"/>
              </a:xfrm>
              <a:prstGeom prst="ellipse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 sz="1600" b="1">
                    <a:solidFill>
                      <a:schemeClr val="bg1"/>
                    </a:solidFill>
                    <a:latin typeface="Frutiger 45 Light" pitchFamily="2" charset="0"/>
                  </a:rPr>
                  <a:t>LEAD</a:t>
                </a:r>
                <a:r>
                  <a:rPr lang="en-US" altLang="en-US" sz="1600">
                    <a:solidFill>
                      <a:schemeClr val="bg1"/>
                    </a:solidFill>
                    <a:latin typeface="Frutiger 45 Light" pitchFamily="2" charset="0"/>
                  </a:rPr>
                  <a:t> </a:t>
                </a:r>
                <a:br>
                  <a:rPr lang="en-US" altLang="en-US" sz="1600">
                    <a:solidFill>
                      <a:schemeClr val="bg1"/>
                    </a:solidFill>
                    <a:latin typeface="Frutiger 45 Light" pitchFamily="2" charset="0"/>
                  </a:rPr>
                </a:br>
                <a:r>
                  <a:rPr lang="en-US" altLang="en-US" sz="1600">
                    <a:solidFill>
                      <a:schemeClr val="bg1"/>
                    </a:solidFill>
                    <a:latin typeface="Frutiger 45 Light" pitchFamily="2" charset="0"/>
                  </a:rPr>
                  <a:t>THE CHANGE</a:t>
                </a:r>
              </a:p>
            </p:txBody>
          </p:sp>
          <p:sp>
            <p:nvSpPr>
              <p:cNvPr id="46153" name="Text Box 73"/>
              <p:cNvSpPr txBox="1">
                <a:spLocks noChangeArrowheads="1"/>
              </p:cNvSpPr>
              <p:nvPr/>
            </p:nvSpPr>
            <p:spPr bwMode="auto">
              <a:xfrm>
                <a:off x="3338" y="849"/>
                <a:ext cx="93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200" b="1">
                    <a:solidFill>
                      <a:srgbClr val="FFB80F"/>
                    </a:solidFill>
                    <a:latin typeface="Frutiger 47LightCn" pitchFamily="34" charset="0"/>
                  </a:rPr>
                  <a:t>ENERGIZE &amp; ENABLE</a:t>
                </a:r>
              </a:p>
            </p:txBody>
          </p:sp>
          <p:sp>
            <p:nvSpPr>
              <p:cNvPr id="46137" name="Text Box 57"/>
              <p:cNvSpPr txBox="1">
                <a:spLocks noChangeArrowheads="1"/>
              </p:cNvSpPr>
              <p:nvPr/>
            </p:nvSpPr>
            <p:spPr bwMode="auto">
              <a:xfrm>
                <a:off x="3174" y="1250"/>
                <a:ext cx="1332" cy="90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marL="112713" indent="-112713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0" hangingPunct="0">
                  <a:lnSpc>
                    <a:spcPct val="85000"/>
                  </a:lnSpc>
                  <a:buClr>
                    <a:schemeClr val="tx1"/>
                  </a:buClr>
                  <a:buFontTx/>
                  <a:buChar char="•"/>
                </a:pPr>
                <a:r>
                  <a:rPr lang="en-US" altLang="en-US" sz="1300">
                    <a:latin typeface="Frutiger 45 Light" pitchFamily="2" charset="0"/>
                  </a:rPr>
                  <a:t>Organize the Change Effort </a:t>
                </a:r>
                <a:br>
                  <a:rPr lang="en-US" altLang="en-US" sz="1300">
                    <a:latin typeface="Frutiger 45 Light" pitchFamily="2" charset="0"/>
                  </a:rPr>
                </a:br>
                <a:endParaRPr lang="en-US" altLang="en-US" sz="1300">
                  <a:latin typeface="Frutiger 45 Light" pitchFamily="2" charset="0"/>
                </a:endParaRPr>
              </a:p>
              <a:p>
                <a:pPr eaLnBrk="0" hangingPunct="0">
                  <a:lnSpc>
                    <a:spcPct val="85000"/>
                  </a:lnSpc>
                  <a:buClr>
                    <a:schemeClr val="tx1"/>
                  </a:buClr>
                  <a:buFontTx/>
                  <a:buChar char="•"/>
                </a:pPr>
                <a:r>
                  <a:rPr lang="en-US" altLang="en-US" sz="1300">
                    <a:latin typeface="Frutiger 45 Light" pitchFamily="2" charset="0"/>
                  </a:rPr>
                  <a:t>Build Momentum with Early Successes </a:t>
                </a:r>
              </a:p>
              <a:p>
                <a:pPr eaLnBrk="0" hangingPunct="0">
                  <a:lnSpc>
                    <a:spcPct val="85000"/>
                  </a:lnSpc>
                  <a:buClr>
                    <a:schemeClr val="tx1"/>
                  </a:buClr>
                </a:pPr>
                <a:endParaRPr lang="en-US" altLang="en-US" sz="1300">
                  <a:latin typeface="Frutiger 45 Light" pitchFamily="2" charset="0"/>
                </a:endParaRPr>
              </a:p>
              <a:p>
                <a:pPr eaLnBrk="0" hangingPunct="0">
                  <a:lnSpc>
                    <a:spcPct val="85000"/>
                  </a:lnSpc>
                  <a:buClr>
                    <a:schemeClr val="tx1"/>
                  </a:buClr>
                  <a:buFontTx/>
                  <a:buChar char="•"/>
                </a:pPr>
                <a:r>
                  <a:rPr lang="en-US" altLang="en-US" sz="1300">
                    <a:latin typeface="Frutiger 45 Light" pitchFamily="2" charset="0"/>
                  </a:rPr>
                  <a:t>Visibly and Actively Engage Individuals </a:t>
                </a:r>
              </a:p>
            </p:txBody>
          </p:sp>
        </p:grpSp>
        <p:sp>
          <p:nvSpPr>
            <p:cNvPr id="46151" name="Text Box 71"/>
            <p:cNvSpPr txBox="1">
              <a:spLocks noChangeArrowheads="1"/>
            </p:cNvSpPr>
            <p:nvPr/>
          </p:nvSpPr>
          <p:spPr bwMode="auto">
            <a:xfrm>
              <a:off x="2790" y="546"/>
              <a:ext cx="299" cy="4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4400" b="1">
                  <a:solidFill>
                    <a:srgbClr val="FFB80F"/>
                  </a:solidFill>
                  <a:latin typeface="Frutiger 47LightCn" pitchFamily="34" charset="0"/>
                </a:rPr>
                <a:t>2</a:t>
              </a:r>
            </a:p>
          </p:txBody>
        </p:sp>
      </p:grp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6172200" y="2819400"/>
            <a:ext cx="1981200" cy="2819400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FF00FF">
                  <a:alpha val="49001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6083" name="Group 3"/>
          <p:cNvGrpSpPr>
            <a:grpSpLocks/>
          </p:cNvGrpSpPr>
          <p:nvPr/>
        </p:nvGrpSpPr>
        <p:grpSpPr bwMode="auto">
          <a:xfrm>
            <a:off x="685800" y="5630863"/>
            <a:ext cx="8001000" cy="533400"/>
            <a:chOff x="432" y="3552"/>
            <a:chExt cx="5040" cy="336"/>
          </a:xfrm>
        </p:grpSpPr>
        <p:sp>
          <p:nvSpPr>
            <p:cNvPr id="46084" name="AutoShape 4"/>
            <p:cNvSpPr>
              <a:spLocks noChangeArrowheads="1"/>
            </p:cNvSpPr>
            <p:nvPr/>
          </p:nvSpPr>
          <p:spPr bwMode="auto">
            <a:xfrm>
              <a:off x="4560" y="3552"/>
              <a:ext cx="912" cy="336"/>
            </a:xfrm>
            <a:prstGeom prst="chevron">
              <a:avLst>
                <a:gd name="adj" fmla="val 67857"/>
              </a:avLst>
            </a:prstGeom>
            <a:solidFill>
              <a:srgbClr val="0099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85" name="Rectangle 5"/>
            <p:cNvSpPr>
              <a:spLocks noChangeArrowheads="1"/>
            </p:cNvSpPr>
            <p:nvPr/>
          </p:nvSpPr>
          <p:spPr bwMode="auto">
            <a:xfrm>
              <a:off x="432" y="3552"/>
              <a:ext cx="4704" cy="336"/>
            </a:xfrm>
            <a:prstGeom prst="rect">
              <a:avLst/>
            </a:prstGeom>
            <a:gradFill rotWithShape="1">
              <a:gsLst>
                <a:gs pos="0">
                  <a:schemeClr val="tx2"/>
                </a:gs>
                <a:gs pos="100000">
                  <a:srgbClr val="0099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b="1" i="1">
                <a:solidFill>
                  <a:schemeClr val="bg1"/>
                </a:solidFill>
              </a:endParaRPr>
            </a:p>
          </p:txBody>
        </p:sp>
      </p:grpSp>
      <p:sp>
        <p:nvSpPr>
          <p:cNvPr id="46086" name="Rectangle 6"/>
          <p:cNvSpPr>
            <a:spLocks noGrp="1" noChangeArrowheads="1"/>
          </p:cNvSpPr>
          <p:nvPr>
            <p:ph type="title"/>
          </p:nvPr>
        </p:nvSpPr>
        <p:spPr>
          <a:xfrm>
            <a:off x="339725" y="304800"/>
            <a:ext cx="3394075" cy="671513"/>
          </a:xfrm>
        </p:spPr>
        <p:txBody>
          <a:bodyPr/>
          <a:lstStyle/>
          <a:p>
            <a:r>
              <a:rPr lang="en-US" altLang="en-US" sz="3600" b="1"/>
              <a:t>ChangeWorks</a:t>
            </a:r>
            <a:endParaRPr lang="en-US" altLang="en-US" sz="3600" b="1" baseline="3000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6087" name="AutoShape 7"/>
          <p:cNvSpPr>
            <a:spLocks noChangeArrowheads="1"/>
          </p:cNvSpPr>
          <p:nvPr/>
        </p:nvSpPr>
        <p:spPr bwMode="auto">
          <a:xfrm rot="315482">
            <a:off x="2865438" y="2824163"/>
            <a:ext cx="322262" cy="296862"/>
          </a:xfrm>
          <a:prstGeom prst="chevron">
            <a:avLst>
              <a:gd name="adj" fmla="val 27139"/>
            </a:avLst>
          </a:prstGeom>
          <a:solidFill>
            <a:srgbClr val="0099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AutoShape 8"/>
          <p:cNvSpPr>
            <a:spLocks noChangeArrowheads="1"/>
          </p:cNvSpPr>
          <p:nvPr/>
        </p:nvSpPr>
        <p:spPr bwMode="auto">
          <a:xfrm>
            <a:off x="3208338" y="2824163"/>
            <a:ext cx="322262" cy="296862"/>
          </a:xfrm>
          <a:prstGeom prst="chevron">
            <a:avLst>
              <a:gd name="adj" fmla="val 27139"/>
            </a:avLst>
          </a:prstGeom>
          <a:solidFill>
            <a:srgbClr val="0099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AutoShape 9"/>
          <p:cNvSpPr>
            <a:spLocks noChangeArrowheads="1"/>
          </p:cNvSpPr>
          <p:nvPr/>
        </p:nvSpPr>
        <p:spPr bwMode="auto">
          <a:xfrm>
            <a:off x="5532438" y="2840038"/>
            <a:ext cx="322262" cy="296862"/>
          </a:xfrm>
          <a:prstGeom prst="chevron">
            <a:avLst>
              <a:gd name="adj" fmla="val 27139"/>
            </a:avLst>
          </a:prstGeom>
          <a:solidFill>
            <a:srgbClr val="0099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AutoShape 10"/>
          <p:cNvSpPr>
            <a:spLocks noChangeArrowheads="1"/>
          </p:cNvSpPr>
          <p:nvPr/>
        </p:nvSpPr>
        <p:spPr bwMode="auto">
          <a:xfrm rot="-281847">
            <a:off x="5861050" y="2816225"/>
            <a:ext cx="322263" cy="296863"/>
          </a:xfrm>
          <a:prstGeom prst="chevron">
            <a:avLst>
              <a:gd name="adj" fmla="val 27139"/>
            </a:avLst>
          </a:prstGeom>
          <a:solidFill>
            <a:srgbClr val="0099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6091" name="Group 11"/>
          <p:cNvGrpSpPr>
            <a:grpSpLocks/>
          </p:cNvGrpSpPr>
          <p:nvPr/>
        </p:nvGrpSpPr>
        <p:grpSpPr bwMode="auto">
          <a:xfrm>
            <a:off x="123825" y="2052638"/>
            <a:ext cx="815975" cy="652462"/>
            <a:chOff x="48" y="1293"/>
            <a:chExt cx="514" cy="411"/>
          </a:xfrm>
        </p:grpSpPr>
        <p:sp>
          <p:nvSpPr>
            <p:cNvPr id="46092" name="AutoShape 12"/>
            <p:cNvSpPr>
              <a:spLocks noChangeArrowheads="1"/>
            </p:cNvSpPr>
            <p:nvPr/>
          </p:nvSpPr>
          <p:spPr bwMode="auto">
            <a:xfrm rot="1296183">
              <a:off x="359" y="1517"/>
              <a:ext cx="203" cy="187"/>
            </a:xfrm>
            <a:prstGeom prst="chevron">
              <a:avLst>
                <a:gd name="adj" fmla="val 27139"/>
              </a:avLst>
            </a:prstGeom>
            <a:solidFill>
              <a:srgbClr val="0099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3" name="AutoShape 13"/>
            <p:cNvSpPr>
              <a:spLocks noChangeArrowheads="1"/>
            </p:cNvSpPr>
            <p:nvPr/>
          </p:nvSpPr>
          <p:spPr bwMode="auto">
            <a:xfrm rot="1685131">
              <a:off x="188" y="1439"/>
              <a:ext cx="203" cy="187"/>
            </a:xfrm>
            <a:prstGeom prst="chevron">
              <a:avLst>
                <a:gd name="adj" fmla="val 27139"/>
              </a:avLst>
            </a:prstGeom>
            <a:solidFill>
              <a:srgbClr val="0099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4" name="AutoShape 14"/>
            <p:cNvSpPr>
              <a:spLocks noChangeArrowheads="1"/>
            </p:cNvSpPr>
            <p:nvPr/>
          </p:nvSpPr>
          <p:spPr bwMode="auto">
            <a:xfrm rot="4303558">
              <a:off x="40" y="1301"/>
              <a:ext cx="203" cy="187"/>
            </a:xfrm>
            <a:prstGeom prst="chevron">
              <a:avLst>
                <a:gd name="adj" fmla="val 27139"/>
              </a:avLst>
            </a:prstGeom>
            <a:solidFill>
              <a:srgbClr val="0099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6095" name="Group 15"/>
          <p:cNvGrpSpPr>
            <a:grpSpLocks/>
          </p:cNvGrpSpPr>
          <p:nvPr/>
        </p:nvGrpSpPr>
        <p:grpSpPr bwMode="auto">
          <a:xfrm>
            <a:off x="152400" y="1022350"/>
            <a:ext cx="8847138" cy="1336675"/>
            <a:chOff x="57" y="644"/>
            <a:chExt cx="5612" cy="842"/>
          </a:xfrm>
        </p:grpSpPr>
        <p:sp>
          <p:nvSpPr>
            <p:cNvPr id="46096" name="AutoShape 16"/>
            <p:cNvSpPr>
              <a:spLocks noChangeArrowheads="1"/>
            </p:cNvSpPr>
            <p:nvPr/>
          </p:nvSpPr>
          <p:spPr bwMode="auto">
            <a:xfrm rot="-4341636">
              <a:off x="5474" y="1291"/>
              <a:ext cx="203" cy="187"/>
            </a:xfrm>
            <a:prstGeom prst="chevron">
              <a:avLst>
                <a:gd name="adj" fmla="val 27139"/>
              </a:avLst>
            </a:prstGeom>
            <a:solidFill>
              <a:srgbClr val="0099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7" name="AutoShape 17"/>
            <p:cNvSpPr>
              <a:spLocks noChangeArrowheads="1"/>
            </p:cNvSpPr>
            <p:nvPr/>
          </p:nvSpPr>
          <p:spPr bwMode="auto">
            <a:xfrm rot="-7163405">
              <a:off x="5432" y="1081"/>
              <a:ext cx="203" cy="187"/>
            </a:xfrm>
            <a:prstGeom prst="chevron">
              <a:avLst>
                <a:gd name="adj" fmla="val 27139"/>
              </a:avLst>
            </a:prstGeom>
            <a:solidFill>
              <a:srgbClr val="0099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8" name="AutoShape 18"/>
            <p:cNvSpPr>
              <a:spLocks noChangeArrowheads="1"/>
            </p:cNvSpPr>
            <p:nvPr/>
          </p:nvSpPr>
          <p:spPr bwMode="auto">
            <a:xfrm rot="-9577055">
              <a:off x="5258" y="958"/>
              <a:ext cx="203" cy="187"/>
            </a:xfrm>
            <a:prstGeom prst="chevron">
              <a:avLst>
                <a:gd name="adj" fmla="val 27139"/>
              </a:avLst>
            </a:prstGeom>
            <a:solidFill>
              <a:srgbClr val="0099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099" name="AutoShape 19"/>
            <p:cNvSpPr>
              <a:spLocks noChangeArrowheads="1"/>
            </p:cNvSpPr>
            <p:nvPr/>
          </p:nvSpPr>
          <p:spPr bwMode="auto">
            <a:xfrm rot="-9823736">
              <a:off x="5042" y="874"/>
              <a:ext cx="203" cy="187"/>
            </a:xfrm>
            <a:prstGeom prst="chevron">
              <a:avLst>
                <a:gd name="adj" fmla="val 27139"/>
              </a:avLst>
            </a:prstGeom>
            <a:solidFill>
              <a:srgbClr val="0099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0" name="AutoShape 20"/>
            <p:cNvSpPr>
              <a:spLocks noChangeArrowheads="1"/>
            </p:cNvSpPr>
            <p:nvPr/>
          </p:nvSpPr>
          <p:spPr bwMode="auto">
            <a:xfrm rot="7745595">
              <a:off x="49" y="1082"/>
              <a:ext cx="203" cy="187"/>
            </a:xfrm>
            <a:prstGeom prst="chevron">
              <a:avLst>
                <a:gd name="adj" fmla="val 27139"/>
              </a:avLst>
            </a:prstGeom>
            <a:solidFill>
              <a:srgbClr val="0099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1" name="AutoShape 21"/>
            <p:cNvSpPr>
              <a:spLocks noChangeArrowheads="1"/>
            </p:cNvSpPr>
            <p:nvPr/>
          </p:nvSpPr>
          <p:spPr bwMode="auto">
            <a:xfrm rot="9403022">
              <a:off x="226" y="968"/>
              <a:ext cx="203" cy="187"/>
            </a:xfrm>
            <a:prstGeom prst="chevron">
              <a:avLst>
                <a:gd name="adj" fmla="val 27139"/>
              </a:avLst>
            </a:prstGeom>
            <a:solidFill>
              <a:srgbClr val="0099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2" name="AutoShape 22"/>
            <p:cNvSpPr>
              <a:spLocks noChangeArrowheads="1"/>
            </p:cNvSpPr>
            <p:nvPr/>
          </p:nvSpPr>
          <p:spPr bwMode="auto">
            <a:xfrm rot="9775258">
              <a:off x="430" y="896"/>
              <a:ext cx="203" cy="187"/>
            </a:xfrm>
            <a:prstGeom prst="chevron">
              <a:avLst>
                <a:gd name="adj" fmla="val 27139"/>
              </a:avLst>
            </a:prstGeom>
            <a:solidFill>
              <a:srgbClr val="0099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3" name="AutoShape 23"/>
            <p:cNvSpPr>
              <a:spLocks noChangeArrowheads="1"/>
            </p:cNvSpPr>
            <p:nvPr/>
          </p:nvSpPr>
          <p:spPr bwMode="auto">
            <a:xfrm rot="10006466">
              <a:off x="646" y="842"/>
              <a:ext cx="203" cy="187"/>
            </a:xfrm>
            <a:prstGeom prst="chevron">
              <a:avLst>
                <a:gd name="adj" fmla="val 27139"/>
              </a:avLst>
            </a:prstGeom>
            <a:solidFill>
              <a:srgbClr val="0099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4" name="AutoShape 24"/>
            <p:cNvSpPr>
              <a:spLocks noChangeArrowheads="1"/>
            </p:cNvSpPr>
            <p:nvPr/>
          </p:nvSpPr>
          <p:spPr bwMode="auto">
            <a:xfrm rot="10006466">
              <a:off x="862" y="794"/>
              <a:ext cx="203" cy="187"/>
            </a:xfrm>
            <a:prstGeom prst="chevron">
              <a:avLst>
                <a:gd name="adj" fmla="val 27139"/>
              </a:avLst>
            </a:prstGeom>
            <a:solidFill>
              <a:srgbClr val="0099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5" name="AutoShape 25"/>
            <p:cNvSpPr>
              <a:spLocks noChangeArrowheads="1"/>
            </p:cNvSpPr>
            <p:nvPr/>
          </p:nvSpPr>
          <p:spPr bwMode="auto">
            <a:xfrm rot="10414134">
              <a:off x="1093" y="752"/>
              <a:ext cx="203" cy="187"/>
            </a:xfrm>
            <a:prstGeom prst="chevron">
              <a:avLst>
                <a:gd name="adj" fmla="val 27139"/>
              </a:avLst>
            </a:prstGeom>
            <a:solidFill>
              <a:srgbClr val="0099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6" name="AutoShape 26"/>
            <p:cNvSpPr>
              <a:spLocks noChangeArrowheads="1"/>
            </p:cNvSpPr>
            <p:nvPr/>
          </p:nvSpPr>
          <p:spPr bwMode="auto">
            <a:xfrm rot="10398375">
              <a:off x="1321" y="725"/>
              <a:ext cx="203" cy="187"/>
            </a:xfrm>
            <a:prstGeom prst="chevron">
              <a:avLst>
                <a:gd name="adj" fmla="val 27139"/>
              </a:avLst>
            </a:prstGeom>
            <a:solidFill>
              <a:srgbClr val="0099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7" name="AutoShape 27"/>
            <p:cNvSpPr>
              <a:spLocks noChangeArrowheads="1"/>
            </p:cNvSpPr>
            <p:nvPr/>
          </p:nvSpPr>
          <p:spPr bwMode="auto">
            <a:xfrm rot="10398375">
              <a:off x="1558" y="698"/>
              <a:ext cx="203" cy="187"/>
            </a:xfrm>
            <a:prstGeom prst="chevron">
              <a:avLst>
                <a:gd name="adj" fmla="val 27139"/>
              </a:avLst>
            </a:prstGeom>
            <a:solidFill>
              <a:srgbClr val="0099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8" name="AutoShape 28"/>
            <p:cNvSpPr>
              <a:spLocks noChangeArrowheads="1"/>
            </p:cNvSpPr>
            <p:nvPr/>
          </p:nvSpPr>
          <p:spPr bwMode="auto">
            <a:xfrm rot="10538004">
              <a:off x="1798" y="677"/>
              <a:ext cx="203" cy="187"/>
            </a:xfrm>
            <a:prstGeom prst="chevron">
              <a:avLst>
                <a:gd name="adj" fmla="val 27139"/>
              </a:avLst>
            </a:prstGeom>
            <a:solidFill>
              <a:srgbClr val="0099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09" name="AutoShape 29"/>
            <p:cNvSpPr>
              <a:spLocks noChangeArrowheads="1"/>
            </p:cNvSpPr>
            <p:nvPr/>
          </p:nvSpPr>
          <p:spPr bwMode="auto">
            <a:xfrm rot="10593489">
              <a:off x="2026" y="662"/>
              <a:ext cx="203" cy="187"/>
            </a:xfrm>
            <a:prstGeom prst="chevron">
              <a:avLst>
                <a:gd name="adj" fmla="val 27139"/>
              </a:avLst>
            </a:prstGeom>
            <a:solidFill>
              <a:srgbClr val="0099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0" name="AutoShape 30"/>
            <p:cNvSpPr>
              <a:spLocks noChangeArrowheads="1"/>
            </p:cNvSpPr>
            <p:nvPr/>
          </p:nvSpPr>
          <p:spPr bwMode="auto">
            <a:xfrm rot="10646131">
              <a:off x="2263" y="653"/>
              <a:ext cx="203" cy="187"/>
            </a:xfrm>
            <a:prstGeom prst="chevron">
              <a:avLst>
                <a:gd name="adj" fmla="val 27139"/>
              </a:avLst>
            </a:prstGeom>
            <a:solidFill>
              <a:srgbClr val="0099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1" name="AutoShape 31"/>
            <p:cNvSpPr>
              <a:spLocks noChangeArrowheads="1"/>
            </p:cNvSpPr>
            <p:nvPr/>
          </p:nvSpPr>
          <p:spPr bwMode="auto">
            <a:xfrm rot="10800000">
              <a:off x="2500" y="644"/>
              <a:ext cx="203" cy="187"/>
            </a:xfrm>
            <a:prstGeom prst="chevron">
              <a:avLst>
                <a:gd name="adj" fmla="val 27139"/>
              </a:avLst>
            </a:prstGeom>
            <a:solidFill>
              <a:srgbClr val="0099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2" name="AutoShape 32"/>
            <p:cNvSpPr>
              <a:spLocks noChangeArrowheads="1"/>
            </p:cNvSpPr>
            <p:nvPr/>
          </p:nvSpPr>
          <p:spPr bwMode="auto">
            <a:xfrm rot="10800000">
              <a:off x="2740" y="644"/>
              <a:ext cx="203" cy="187"/>
            </a:xfrm>
            <a:prstGeom prst="chevron">
              <a:avLst>
                <a:gd name="adj" fmla="val 27139"/>
              </a:avLst>
            </a:prstGeom>
            <a:solidFill>
              <a:srgbClr val="0099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3" name="AutoShape 33"/>
            <p:cNvSpPr>
              <a:spLocks noChangeArrowheads="1"/>
            </p:cNvSpPr>
            <p:nvPr/>
          </p:nvSpPr>
          <p:spPr bwMode="auto">
            <a:xfrm rot="10800000">
              <a:off x="2968" y="647"/>
              <a:ext cx="203" cy="187"/>
            </a:xfrm>
            <a:prstGeom prst="chevron">
              <a:avLst>
                <a:gd name="adj" fmla="val 27139"/>
              </a:avLst>
            </a:prstGeom>
            <a:solidFill>
              <a:srgbClr val="0099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4" name="AutoShape 34"/>
            <p:cNvSpPr>
              <a:spLocks noChangeArrowheads="1"/>
            </p:cNvSpPr>
            <p:nvPr/>
          </p:nvSpPr>
          <p:spPr bwMode="auto">
            <a:xfrm rot="10800000">
              <a:off x="3205" y="653"/>
              <a:ext cx="203" cy="187"/>
            </a:xfrm>
            <a:prstGeom prst="chevron">
              <a:avLst>
                <a:gd name="adj" fmla="val 27139"/>
              </a:avLst>
            </a:prstGeom>
            <a:solidFill>
              <a:srgbClr val="0099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5" name="AutoShape 35"/>
            <p:cNvSpPr>
              <a:spLocks noChangeArrowheads="1"/>
            </p:cNvSpPr>
            <p:nvPr/>
          </p:nvSpPr>
          <p:spPr bwMode="auto">
            <a:xfrm rot="11012553">
              <a:off x="3439" y="659"/>
              <a:ext cx="203" cy="187"/>
            </a:xfrm>
            <a:prstGeom prst="chevron">
              <a:avLst>
                <a:gd name="adj" fmla="val 27139"/>
              </a:avLst>
            </a:prstGeom>
            <a:solidFill>
              <a:srgbClr val="0099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6" name="AutoShape 36"/>
            <p:cNvSpPr>
              <a:spLocks noChangeArrowheads="1"/>
            </p:cNvSpPr>
            <p:nvPr/>
          </p:nvSpPr>
          <p:spPr bwMode="auto">
            <a:xfrm rot="10995114">
              <a:off x="3679" y="674"/>
              <a:ext cx="203" cy="187"/>
            </a:xfrm>
            <a:prstGeom prst="chevron">
              <a:avLst>
                <a:gd name="adj" fmla="val 27139"/>
              </a:avLst>
            </a:prstGeom>
            <a:solidFill>
              <a:srgbClr val="0099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7" name="AutoShape 37"/>
            <p:cNvSpPr>
              <a:spLocks noChangeArrowheads="1"/>
            </p:cNvSpPr>
            <p:nvPr/>
          </p:nvSpPr>
          <p:spPr bwMode="auto">
            <a:xfrm rot="11101876">
              <a:off x="3907" y="692"/>
              <a:ext cx="203" cy="187"/>
            </a:xfrm>
            <a:prstGeom prst="chevron">
              <a:avLst>
                <a:gd name="adj" fmla="val 27139"/>
              </a:avLst>
            </a:prstGeom>
            <a:solidFill>
              <a:srgbClr val="0099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8" name="AutoShape 38"/>
            <p:cNvSpPr>
              <a:spLocks noChangeArrowheads="1"/>
            </p:cNvSpPr>
            <p:nvPr/>
          </p:nvSpPr>
          <p:spPr bwMode="auto">
            <a:xfrm rot="11191909">
              <a:off x="4138" y="713"/>
              <a:ext cx="203" cy="187"/>
            </a:xfrm>
            <a:prstGeom prst="chevron">
              <a:avLst>
                <a:gd name="adj" fmla="val 27139"/>
              </a:avLst>
            </a:prstGeom>
            <a:solidFill>
              <a:srgbClr val="0099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19" name="AutoShape 39"/>
            <p:cNvSpPr>
              <a:spLocks noChangeArrowheads="1"/>
            </p:cNvSpPr>
            <p:nvPr/>
          </p:nvSpPr>
          <p:spPr bwMode="auto">
            <a:xfrm rot="-9823736">
              <a:off x="4826" y="823"/>
              <a:ext cx="203" cy="187"/>
            </a:xfrm>
            <a:prstGeom prst="chevron">
              <a:avLst>
                <a:gd name="adj" fmla="val 27139"/>
              </a:avLst>
            </a:prstGeom>
            <a:solidFill>
              <a:srgbClr val="0099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0" name="AutoShape 40"/>
            <p:cNvSpPr>
              <a:spLocks noChangeArrowheads="1"/>
            </p:cNvSpPr>
            <p:nvPr/>
          </p:nvSpPr>
          <p:spPr bwMode="auto">
            <a:xfrm rot="-10229944">
              <a:off x="4601" y="778"/>
              <a:ext cx="203" cy="187"/>
            </a:xfrm>
            <a:prstGeom prst="chevron">
              <a:avLst>
                <a:gd name="adj" fmla="val 27139"/>
              </a:avLst>
            </a:prstGeom>
            <a:solidFill>
              <a:srgbClr val="0099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21" name="AutoShape 41"/>
            <p:cNvSpPr>
              <a:spLocks noChangeArrowheads="1"/>
            </p:cNvSpPr>
            <p:nvPr/>
          </p:nvSpPr>
          <p:spPr bwMode="auto">
            <a:xfrm rot="11207178">
              <a:off x="4378" y="743"/>
              <a:ext cx="203" cy="187"/>
            </a:xfrm>
            <a:prstGeom prst="chevron">
              <a:avLst>
                <a:gd name="adj" fmla="val 27139"/>
              </a:avLst>
            </a:prstGeom>
            <a:solidFill>
              <a:srgbClr val="0099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6128" name="Text Box 48"/>
          <p:cNvSpPr txBox="1">
            <a:spLocks noChangeArrowheads="1"/>
          </p:cNvSpPr>
          <p:nvPr/>
        </p:nvSpPr>
        <p:spPr bwMode="auto">
          <a:xfrm>
            <a:off x="6934200" y="533400"/>
            <a:ext cx="18002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lnSpc>
                <a:spcPct val="85000"/>
              </a:lnSpc>
            </a:pPr>
            <a:r>
              <a:rPr lang="en-US" altLang="en-US" sz="1400" b="1">
                <a:latin typeface="Frutiger 45 Light" pitchFamily="2" charset="0"/>
              </a:rPr>
              <a:t>Start Of The Next</a:t>
            </a:r>
            <a:br>
              <a:rPr lang="en-US" altLang="en-US" sz="1400" b="1">
                <a:latin typeface="Frutiger 45 Light" pitchFamily="2" charset="0"/>
              </a:rPr>
            </a:br>
            <a:r>
              <a:rPr lang="en-US" altLang="en-US" sz="1400" b="1">
                <a:latin typeface="Frutiger 45 Light" pitchFamily="2" charset="0"/>
              </a:rPr>
              <a:t>Wave Of Change</a:t>
            </a:r>
          </a:p>
        </p:txBody>
      </p:sp>
      <p:grpSp>
        <p:nvGrpSpPr>
          <p:cNvPr id="46129" name="Group 49"/>
          <p:cNvGrpSpPr>
            <a:grpSpLocks/>
          </p:cNvGrpSpPr>
          <p:nvPr/>
        </p:nvGrpSpPr>
        <p:grpSpPr bwMode="auto">
          <a:xfrm>
            <a:off x="8142288" y="2330450"/>
            <a:ext cx="622300" cy="411163"/>
            <a:chOff x="5153" y="1456"/>
            <a:chExt cx="392" cy="259"/>
          </a:xfrm>
        </p:grpSpPr>
        <p:sp>
          <p:nvSpPr>
            <p:cNvPr id="46130" name="AutoShape 50"/>
            <p:cNvSpPr>
              <a:spLocks noChangeArrowheads="1"/>
            </p:cNvSpPr>
            <p:nvPr/>
          </p:nvSpPr>
          <p:spPr bwMode="auto">
            <a:xfrm rot="-1219634">
              <a:off x="5153" y="1528"/>
              <a:ext cx="203" cy="187"/>
            </a:xfrm>
            <a:prstGeom prst="chevron">
              <a:avLst>
                <a:gd name="adj" fmla="val 27139"/>
              </a:avLst>
            </a:prstGeom>
            <a:solidFill>
              <a:srgbClr val="0099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31" name="AutoShape 51"/>
            <p:cNvSpPr>
              <a:spLocks noChangeArrowheads="1"/>
            </p:cNvSpPr>
            <p:nvPr/>
          </p:nvSpPr>
          <p:spPr bwMode="auto">
            <a:xfrm rot="-1302988">
              <a:off x="5342" y="1456"/>
              <a:ext cx="203" cy="187"/>
            </a:xfrm>
            <a:prstGeom prst="chevron">
              <a:avLst>
                <a:gd name="adj" fmla="val 27139"/>
              </a:avLst>
            </a:prstGeom>
            <a:solidFill>
              <a:srgbClr val="0099FF">
                <a:alpha val="20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6139" name="Group 59"/>
          <p:cNvGrpSpPr>
            <a:grpSpLocks/>
          </p:cNvGrpSpPr>
          <p:nvPr/>
        </p:nvGrpSpPr>
        <p:grpSpPr bwMode="auto">
          <a:xfrm>
            <a:off x="2209800" y="5630863"/>
            <a:ext cx="4114800" cy="533400"/>
            <a:chOff x="1632" y="3552"/>
            <a:chExt cx="2592" cy="336"/>
          </a:xfrm>
        </p:grpSpPr>
        <p:sp>
          <p:nvSpPr>
            <p:cNvPr id="46140" name="AutoShape 60"/>
            <p:cNvSpPr>
              <a:spLocks noChangeArrowheads="1"/>
            </p:cNvSpPr>
            <p:nvPr/>
          </p:nvSpPr>
          <p:spPr bwMode="auto">
            <a:xfrm>
              <a:off x="1632" y="3552"/>
              <a:ext cx="912" cy="336"/>
            </a:xfrm>
            <a:prstGeom prst="chevron">
              <a:avLst>
                <a:gd name="adj" fmla="val 67857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0099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41" name="AutoShape 61"/>
            <p:cNvSpPr>
              <a:spLocks noChangeArrowheads="1"/>
            </p:cNvSpPr>
            <p:nvPr/>
          </p:nvSpPr>
          <p:spPr bwMode="auto">
            <a:xfrm>
              <a:off x="3312" y="3552"/>
              <a:ext cx="912" cy="336"/>
            </a:xfrm>
            <a:prstGeom prst="chevron">
              <a:avLst>
                <a:gd name="adj" fmla="val 67857"/>
              </a:avLst>
            </a:prstGeom>
            <a:gradFill rotWithShape="1">
              <a:gsLst>
                <a:gs pos="0">
                  <a:schemeClr val="tx2"/>
                </a:gs>
                <a:gs pos="100000">
                  <a:srgbClr val="0099FF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6142" name="Rectangle 62"/>
          <p:cNvSpPr>
            <a:spLocks noChangeArrowheads="1"/>
          </p:cNvSpPr>
          <p:nvPr/>
        </p:nvSpPr>
        <p:spPr bwMode="auto">
          <a:xfrm>
            <a:off x="2239963" y="5602288"/>
            <a:ext cx="4343400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tx2"/>
                    </a:gs>
                    <a:gs pos="100000">
                      <a:srgbClr val="0099FF">
                        <a:alpha val="48000"/>
                      </a:srgbClr>
                    </a:gs>
                  </a:gsLst>
                  <a:lin ang="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b="1" i="1">
                <a:solidFill>
                  <a:schemeClr val="bg1"/>
                </a:solidFill>
              </a:rPr>
              <a:t>Sustain and Improve Business Results</a:t>
            </a:r>
            <a:r>
              <a:rPr lang="en-US" altLang="en-US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46143" name="Text Box 63"/>
          <p:cNvSpPr txBox="1">
            <a:spLocks noChangeArrowheads="1"/>
          </p:cNvSpPr>
          <p:nvPr/>
        </p:nvSpPr>
        <p:spPr bwMode="auto">
          <a:xfrm>
            <a:off x="6816725" y="3246438"/>
            <a:ext cx="7508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 b="1">
                <a:solidFill>
                  <a:srgbClr val="0099FF"/>
                </a:solidFill>
                <a:latin typeface="Frutiger 47LightCn" pitchFamily="34" charset="0"/>
              </a:rPr>
              <a:t>EXECUTE</a:t>
            </a:r>
          </a:p>
        </p:txBody>
      </p:sp>
      <p:sp>
        <p:nvSpPr>
          <p:cNvPr id="46144" name="Text Box 64"/>
          <p:cNvSpPr txBox="1">
            <a:spLocks noChangeArrowheads="1"/>
          </p:cNvSpPr>
          <p:nvPr/>
        </p:nvSpPr>
        <p:spPr bwMode="auto">
          <a:xfrm>
            <a:off x="6176963" y="3900488"/>
            <a:ext cx="1900237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2713" indent="-112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lnSpc>
                <a:spcPct val="85000"/>
              </a:lnSpc>
              <a:buClr>
                <a:schemeClr val="tx1"/>
              </a:buClr>
              <a:buFontTx/>
              <a:buChar char="•"/>
            </a:pPr>
            <a:r>
              <a:rPr lang="en-US" altLang="en-US" sz="1300">
                <a:latin typeface="Frutiger 45 Light" pitchFamily="2" charset="0"/>
              </a:rPr>
              <a:t>Design for Behavior Change</a:t>
            </a:r>
          </a:p>
          <a:p>
            <a:pPr eaLnBrk="0" hangingPunct="0">
              <a:lnSpc>
                <a:spcPct val="85000"/>
              </a:lnSpc>
              <a:buClr>
                <a:schemeClr val="tx1"/>
              </a:buClr>
            </a:pPr>
            <a:endParaRPr lang="en-US" altLang="en-US" sz="1300">
              <a:latin typeface="Frutiger 45 Light" pitchFamily="2" charset="0"/>
            </a:endParaRPr>
          </a:p>
          <a:p>
            <a:pPr eaLnBrk="0" hangingPunct="0">
              <a:lnSpc>
                <a:spcPct val="85000"/>
              </a:lnSpc>
              <a:buClr>
                <a:schemeClr val="tx1"/>
              </a:buClr>
              <a:buFontTx/>
              <a:buChar char="•"/>
            </a:pPr>
            <a:r>
              <a:rPr lang="en-US" altLang="en-US" sz="1300">
                <a:latin typeface="Frutiger 45 Light" pitchFamily="2" charset="0"/>
              </a:rPr>
              <a:t>Hardwire Systems and Processes </a:t>
            </a:r>
          </a:p>
          <a:p>
            <a:pPr eaLnBrk="0" hangingPunct="0">
              <a:lnSpc>
                <a:spcPct val="85000"/>
              </a:lnSpc>
              <a:buClr>
                <a:schemeClr val="tx1"/>
              </a:buClr>
            </a:pPr>
            <a:endParaRPr lang="en-US" altLang="en-US" sz="1300">
              <a:latin typeface="Frutiger 45 Light" pitchFamily="2" charset="0"/>
            </a:endParaRPr>
          </a:p>
          <a:p>
            <a:pPr eaLnBrk="0" hangingPunct="0">
              <a:lnSpc>
                <a:spcPct val="85000"/>
              </a:lnSpc>
              <a:buClr>
                <a:schemeClr val="tx1"/>
              </a:buClr>
              <a:buFontTx/>
              <a:buChar char="•"/>
            </a:pPr>
            <a:r>
              <a:rPr lang="en-US" altLang="en-US" sz="1300">
                <a:latin typeface="Frutiger 45 Light" pitchFamily="2" charset="0"/>
              </a:rPr>
              <a:t>Reward, Learn and Renew</a:t>
            </a:r>
          </a:p>
        </p:txBody>
      </p:sp>
      <p:sp>
        <p:nvSpPr>
          <p:cNvPr id="46145" name="Oval 65"/>
          <p:cNvSpPr>
            <a:spLocks noChangeAspect="1" noChangeArrowheads="1"/>
          </p:cNvSpPr>
          <p:nvPr/>
        </p:nvSpPr>
        <p:spPr bwMode="auto">
          <a:xfrm>
            <a:off x="6172200" y="1879600"/>
            <a:ext cx="1957388" cy="1957388"/>
          </a:xfrm>
          <a:prstGeom prst="ellipse">
            <a:avLst/>
          </a:prstGeom>
          <a:solidFill>
            <a:srgbClr val="FF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600" b="1">
                <a:solidFill>
                  <a:schemeClr val="bg1"/>
                </a:solidFill>
              </a:rPr>
              <a:t/>
            </a:r>
            <a:br>
              <a:rPr lang="en-US" altLang="en-US" sz="1600" b="1">
                <a:solidFill>
                  <a:schemeClr val="bg1"/>
                </a:solidFill>
              </a:rPr>
            </a:br>
            <a:r>
              <a:rPr lang="en-US" altLang="en-US" sz="1600" b="1">
                <a:solidFill>
                  <a:schemeClr val="bg1"/>
                </a:solidFill>
                <a:latin typeface="Frutiger 45 Light" pitchFamily="2" charset="0"/>
              </a:rPr>
              <a:t>OPERATIONALIZE</a:t>
            </a:r>
            <a:br>
              <a:rPr lang="en-US" altLang="en-US" sz="1600" b="1">
                <a:solidFill>
                  <a:schemeClr val="bg1"/>
                </a:solidFill>
                <a:latin typeface="Frutiger 45 Light" pitchFamily="2" charset="0"/>
              </a:rPr>
            </a:br>
            <a:r>
              <a:rPr lang="en-US" altLang="en-US" sz="1600">
                <a:solidFill>
                  <a:schemeClr val="bg1"/>
                </a:solidFill>
                <a:latin typeface="Frutiger 45 Light" pitchFamily="2" charset="0"/>
              </a:rPr>
              <a:t>THE CHANGE</a:t>
            </a:r>
            <a:r>
              <a:rPr lang="en-US" altLang="en-US" sz="1600">
                <a:solidFill>
                  <a:schemeClr val="bg1"/>
                </a:solidFill>
              </a:rPr>
              <a:t/>
            </a:r>
            <a:br>
              <a:rPr lang="en-US" altLang="en-US" sz="1600">
                <a:solidFill>
                  <a:schemeClr val="bg1"/>
                </a:solidFill>
              </a:rPr>
            </a:br>
            <a:endParaRPr lang="en-US" altLang="en-US" sz="1600">
              <a:solidFill>
                <a:schemeClr val="bg1"/>
              </a:solidFill>
            </a:endParaRPr>
          </a:p>
        </p:txBody>
      </p:sp>
      <p:sp>
        <p:nvSpPr>
          <p:cNvPr id="46147" name="Text Box 67"/>
          <p:cNvSpPr txBox="1">
            <a:spLocks noChangeArrowheads="1"/>
          </p:cNvSpPr>
          <p:nvPr/>
        </p:nvSpPr>
        <p:spPr bwMode="auto">
          <a:xfrm>
            <a:off x="6781800" y="3251200"/>
            <a:ext cx="750888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 b="1">
                <a:solidFill>
                  <a:srgbClr val="FFB9FF"/>
                </a:solidFill>
                <a:latin typeface="Frutiger 47LightCn" pitchFamily="34" charset="0"/>
              </a:rPr>
              <a:t>EXECUTE</a:t>
            </a:r>
          </a:p>
        </p:txBody>
      </p:sp>
      <p:sp>
        <p:nvSpPr>
          <p:cNvPr id="46155" name="Rectangle 75"/>
          <p:cNvSpPr>
            <a:spLocks noChangeArrowheads="1"/>
          </p:cNvSpPr>
          <p:nvPr/>
        </p:nvSpPr>
        <p:spPr bwMode="auto">
          <a:xfrm>
            <a:off x="914400" y="2819400"/>
            <a:ext cx="1981200" cy="2819400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00B055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156" name="Oval 76"/>
          <p:cNvSpPr>
            <a:spLocks noChangeAspect="1" noChangeArrowheads="1"/>
          </p:cNvSpPr>
          <p:nvPr/>
        </p:nvSpPr>
        <p:spPr bwMode="auto">
          <a:xfrm>
            <a:off x="930275" y="1828800"/>
            <a:ext cx="1957388" cy="1957388"/>
          </a:xfrm>
          <a:prstGeom prst="ellipse">
            <a:avLst/>
          </a:prstGeom>
          <a:solidFill>
            <a:srgbClr val="00B05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600" b="1">
                <a:solidFill>
                  <a:schemeClr val="bg1"/>
                </a:solidFill>
              </a:rPr>
              <a:t/>
            </a:r>
            <a:br>
              <a:rPr lang="en-US" altLang="en-US" sz="1600" b="1">
                <a:solidFill>
                  <a:schemeClr val="bg1"/>
                </a:solidFill>
              </a:rPr>
            </a:br>
            <a:r>
              <a:rPr lang="en-US" altLang="en-US" sz="1600" b="1">
                <a:solidFill>
                  <a:schemeClr val="bg1"/>
                </a:solidFill>
                <a:latin typeface="Frutiger 45 Light" pitchFamily="2" charset="0"/>
              </a:rPr>
              <a:t>CREATE THE </a:t>
            </a:r>
          </a:p>
          <a:p>
            <a:pPr algn="ctr"/>
            <a:r>
              <a:rPr lang="en-US" altLang="en-US" sz="1600" b="1">
                <a:solidFill>
                  <a:schemeClr val="bg1"/>
                </a:solidFill>
                <a:latin typeface="Frutiger 45 Light" pitchFamily="2" charset="0"/>
              </a:rPr>
              <a:t>CLIMATE</a:t>
            </a:r>
            <a:r>
              <a:rPr lang="en-US" altLang="en-US" sz="1600">
                <a:solidFill>
                  <a:schemeClr val="bg1"/>
                </a:solidFill>
                <a:latin typeface="Frutiger 45 Light" pitchFamily="2" charset="0"/>
              </a:rPr>
              <a:t> </a:t>
            </a:r>
          </a:p>
          <a:p>
            <a:pPr algn="ctr"/>
            <a:r>
              <a:rPr lang="en-US" altLang="en-US" sz="1600">
                <a:solidFill>
                  <a:schemeClr val="bg1"/>
                </a:solidFill>
                <a:latin typeface="Frutiger 45 Light" pitchFamily="2" charset="0"/>
              </a:rPr>
              <a:t>FOR CHANGE</a:t>
            </a:r>
            <a:br>
              <a:rPr lang="en-US" altLang="en-US" sz="1600">
                <a:solidFill>
                  <a:schemeClr val="bg1"/>
                </a:solidFill>
                <a:latin typeface="Frutiger 45 Light" pitchFamily="2" charset="0"/>
              </a:rPr>
            </a:br>
            <a:endParaRPr lang="en-US" altLang="en-US" sz="1600">
              <a:solidFill>
                <a:schemeClr val="bg1"/>
              </a:solidFill>
              <a:latin typeface="Frutiger 45 Light" pitchFamily="2" charset="0"/>
            </a:endParaRPr>
          </a:p>
        </p:txBody>
      </p:sp>
      <p:sp>
        <p:nvSpPr>
          <p:cNvPr id="46157" name="Text Box 77"/>
          <p:cNvSpPr txBox="1">
            <a:spLocks noChangeArrowheads="1"/>
          </p:cNvSpPr>
          <p:nvPr/>
        </p:nvSpPr>
        <p:spPr bwMode="auto">
          <a:xfrm>
            <a:off x="1711325" y="1854200"/>
            <a:ext cx="47466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4400" b="1">
                <a:solidFill>
                  <a:srgbClr val="9BD442"/>
                </a:solidFill>
                <a:latin typeface="Frutiger 47LightCn" pitchFamily="34" charset="0"/>
              </a:rPr>
              <a:t>1</a:t>
            </a:r>
          </a:p>
        </p:txBody>
      </p:sp>
      <p:sp>
        <p:nvSpPr>
          <p:cNvPr id="46158" name="Text Box 78"/>
          <p:cNvSpPr txBox="1">
            <a:spLocks noChangeArrowheads="1"/>
          </p:cNvSpPr>
          <p:nvPr/>
        </p:nvSpPr>
        <p:spPr bwMode="auto">
          <a:xfrm>
            <a:off x="1157288" y="3224213"/>
            <a:ext cx="1524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 b="1">
                <a:solidFill>
                  <a:srgbClr val="9BD442"/>
                </a:solidFill>
                <a:latin typeface="Frutiger 47LightCn" pitchFamily="34" charset="0"/>
              </a:rPr>
              <a:t>ENGAGE &amp; ENVISION</a:t>
            </a:r>
          </a:p>
        </p:txBody>
      </p:sp>
      <p:sp>
        <p:nvSpPr>
          <p:cNvPr id="46152" name="Text Box 72"/>
          <p:cNvSpPr txBox="1">
            <a:spLocks noChangeArrowheads="1"/>
          </p:cNvSpPr>
          <p:nvPr/>
        </p:nvSpPr>
        <p:spPr bwMode="auto">
          <a:xfrm>
            <a:off x="923925" y="3810000"/>
            <a:ext cx="2047875" cy="197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2713" indent="-112713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lnSpc>
                <a:spcPct val="85000"/>
              </a:lnSpc>
              <a:buClr>
                <a:schemeClr val="tx1"/>
              </a:buClr>
              <a:buFontTx/>
              <a:buChar char="•"/>
            </a:pPr>
            <a:r>
              <a:rPr lang="en-US" altLang="en-US" sz="1300">
                <a:latin typeface="Frutiger 45 Light" pitchFamily="2" charset="0"/>
              </a:rPr>
              <a:t>Create and Communicate a Compelling Future State</a:t>
            </a:r>
          </a:p>
          <a:p>
            <a:pPr eaLnBrk="0" hangingPunct="0">
              <a:lnSpc>
                <a:spcPct val="85000"/>
              </a:lnSpc>
              <a:buClr>
                <a:schemeClr val="tx1"/>
              </a:buClr>
            </a:pPr>
            <a:endParaRPr lang="en-US" altLang="en-US" sz="1300">
              <a:latin typeface="Frutiger 45 Light" pitchFamily="2" charset="0"/>
            </a:endParaRPr>
          </a:p>
          <a:p>
            <a:pPr eaLnBrk="0" hangingPunct="0">
              <a:lnSpc>
                <a:spcPct val="85000"/>
              </a:lnSpc>
              <a:buClr>
                <a:schemeClr val="tx1"/>
              </a:buClr>
              <a:buFontTx/>
              <a:buChar char="•"/>
            </a:pPr>
            <a:r>
              <a:rPr lang="en-US" altLang="en-US" sz="1300">
                <a:latin typeface="Frutiger 45 Light" pitchFamily="2" charset="0"/>
              </a:rPr>
              <a:t>Align Leaders and Key Stakeholders </a:t>
            </a:r>
            <a:br>
              <a:rPr lang="en-US" altLang="en-US" sz="1300">
                <a:latin typeface="Frutiger 45 Light" pitchFamily="2" charset="0"/>
              </a:rPr>
            </a:br>
            <a:endParaRPr lang="en-US" altLang="en-US" sz="1300">
              <a:latin typeface="Frutiger 45 Light" pitchFamily="2" charset="0"/>
            </a:endParaRPr>
          </a:p>
          <a:p>
            <a:pPr eaLnBrk="0" hangingPunct="0">
              <a:lnSpc>
                <a:spcPct val="85000"/>
              </a:lnSpc>
              <a:buClr>
                <a:schemeClr val="tx1"/>
              </a:buClr>
              <a:buFontTx/>
              <a:buChar char="•"/>
            </a:pPr>
            <a:r>
              <a:rPr lang="en-US" altLang="en-US" sz="1300">
                <a:latin typeface="Frutiger 45 Light" pitchFamily="2" charset="0"/>
              </a:rPr>
              <a:t>Manage the Expectations of the Organization </a:t>
            </a:r>
          </a:p>
          <a:p>
            <a:pPr eaLnBrk="0" hangingPunct="0">
              <a:buClr>
                <a:schemeClr val="tx1"/>
              </a:buClr>
              <a:buFontTx/>
              <a:buChar char="•"/>
            </a:pPr>
            <a:endParaRPr lang="en-US" altLang="en-US" sz="1300">
              <a:latin typeface="Frutiger 45 Light" pitchFamily="2" charset="0"/>
            </a:endParaRPr>
          </a:p>
        </p:txBody>
      </p:sp>
      <p:sp>
        <p:nvSpPr>
          <p:cNvPr id="46162" name="Rectangle 82"/>
          <p:cNvSpPr>
            <a:spLocks noChangeArrowheads="1"/>
          </p:cNvSpPr>
          <p:nvPr/>
        </p:nvSpPr>
        <p:spPr bwMode="auto">
          <a:xfrm>
            <a:off x="3327400" y="76200"/>
            <a:ext cx="5334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ts val="4000"/>
              </a:lnSpc>
              <a:defRPr sz="4000">
                <a:solidFill>
                  <a:schemeClr val="tx2"/>
                </a:solidFill>
                <a:latin typeface="Frutiger 45 Light" pitchFamily="2" charset="0"/>
                <a:cs typeface="Arial" charset="0"/>
              </a:defRPr>
            </a:lvl1pPr>
            <a:lvl2pPr>
              <a:lnSpc>
                <a:spcPts val="4000"/>
              </a:lnSpc>
              <a:defRPr sz="4000">
                <a:solidFill>
                  <a:schemeClr val="tx2"/>
                </a:solidFill>
                <a:latin typeface="Frutiger 45 Light" pitchFamily="2" charset="0"/>
                <a:cs typeface="Arial" charset="0"/>
              </a:defRPr>
            </a:lvl2pPr>
            <a:lvl3pPr>
              <a:lnSpc>
                <a:spcPts val="4000"/>
              </a:lnSpc>
              <a:defRPr sz="4000">
                <a:solidFill>
                  <a:schemeClr val="tx2"/>
                </a:solidFill>
                <a:latin typeface="Frutiger 45 Light" pitchFamily="2" charset="0"/>
                <a:cs typeface="Arial" charset="0"/>
              </a:defRPr>
            </a:lvl3pPr>
            <a:lvl4pPr>
              <a:lnSpc>
                <a:spcPts val="4000"/>
              </a:lnSpc>
              <a:defRPr sz="4000">
                <a:solidFill>
                  <a:schemeClr val="tx2"/>
                </a:solidFill>
                <a:latin typeface="Frutiger 45 Light" pitchFamily="2" charset="0"/>
                <a:cs typeface="Arial" charset="0"/>
              </a:defRPr>
            </a:lvl4pPr>
            <a:lvl5pPr>
              <a:lnSpc>
                <a:spcPts val="4000"/>
              </a:lnSpc>
              <a:defRPr sz="4000">
                <a:solidFill>
                  <a:schemeClr val="tx2"/>
                </a:solidFill>
                <a:latin typeface="Frutiger 45 Light" pitchFamily="2" charset="0"/>
                <a:cs typeface="Arial" charset="0"/>
              </a:defRPr>
            </a:lvl5pPr>
            <a:lvl6pPr marL="457200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Frutiger 45 Light" pitchFamily="2" charset="0"/>
                <a:cs typeface="Arial" charset="0"/>
              </a:defRPr>
            </a:lvl6pPr>
            <a:lvl7pPr marL="914400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Frutiger 45 Light" pitchFamily="2" charset="0"/>
                <a:cs typeface="Arial" charset="0"/>
              </a:defRPr>
            </a:lvl7pPr>
            <a:lvl8pPr marL="1371600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Frutiger 45 Light" pitchFamily="2" charset="0"/>
                <a:cs typeface="Arial" charset="0"/>
              </a:defRPr>
            </a:lvl8pPr>
            <a:lvl9pPr marL="1828800" fontAlgn="base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Frutiger 45 Light" pitchFamily="2" charset="0"/>
                <a:cs typeface="Arial" charset="0"/>
              </a:defRPr>
            </a:lvl9pPr>
          </a:lstStyle>
          <a:p>
            <a:r>
              <a:rPr lang="en-US" altLang="en-US" sz="1000"/>
              <a:t>TM</a:t>
            </a:r>
            <a:endParaRPr lang="en-US" altLang="en-US" sz="1000" baseline="3000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6164" name="Text Box 84"/>
          <p:cNvSpPr txBox="1">
            <a:spLocks noChangeArrowheads="1"/>
          </p:cNvSpPr>
          <p:nvPr/>
        </p:nvSpPr>
        <p:spPr bwMode="auto">
          <a:xfrm>
            <a:off x="6940550" y="1898650"/>
            <a:ext cx="533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A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400" b="1">
                <a:solidFill>
                  <a:srgbClr val="FFB9FF"/>
                </a:solidFill>
                <a:latin typeface="Frutiger 47LightCn" pitchFamily="34" charset="0"/>
              </a:rPr>
              <a:t>3</a:t>
            </a:r>
          </a:p>
        </p:txBody>
      </p:sp>
      <p:sp>
        <p:nvSpPr>
          <p:cNvPr id="46166" name="Rectangle 86"/>
          <p:cNvSpPr>
            <a:spLocks noChangeArrowheads="1"/>
          </p:cNvSpPr>
          <p:nvPr/>
        </p:nvSpPr>
        <p:spPr bwMode="auto">
          <a:xfrm>
            <a:off x="5638800" y="6248400"/>
            <a:ext cx="2819400" cy="29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85000"/>
              </a:lnSpc>
            </a:pPr>
            <a:r>
              <a:rPr lang="en-US" altLang="en-US" sz="800"/>
              <a:t>P&amp;G CONFIDENTIAL  </a:t>
            </a:r>
            <a:r>
              <a:rPr lang="en-US" altLang="en-US" sz="800" b="1"/>
              <a:t>RESTRICTED</a:t>
            </a:r>
            <a:r>
              <a:rPr lang="en-US" altLang="en-US" sz="800"/>
              <a:t>  </a:t>
            </a:r>
            <a:r>
              <a:rPr lang="en-US" altLang="en-US" sz="800" i="1"/>
              <a:t>Internal Use Only</a:t>
            </a:r>
          </a:p>
          <a:p>
            <a:pPr eaLnBrk="0" hangingPunct="0">
              <a:lnSpc>
                <a:spcPct val="85000"/>
              </a:lnSpc>
            </a:pPr>
            <a:r>
              <a:rPr lang="en-US" altLang="en-US" sz="800"/>
              <a:t>Unpublished Copyright 2008, P&amp;G.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770422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6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6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33" dur="2000" fill="hold"/>
                                        <p:tgtEl>
                                          <p:spTgt spid="46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8" dur="500"/>
                                        <p:tgtEl>
                                          <p:spTgt spid="46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6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20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7" grpId="0" animBg="1"/>
      <p:bldP spid="46088" grpId="0" animBg="1"/>
      <p:bldP spid="46089" grpId="0" animBg="1"/>
      <p:bldP spid="46090" grpId="0" animBg="1"/>
      <p:bldP spid="46128" grpId="0"/>
      <p:bldP spid="4614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Rechteck 61"/>
          <p:cNvSpPr/>
          <p:nvPr/>
        </p:nvSpPr>
        <p:spPr>
          <a:xfrm>
            <a:off x="466725" y="1700213"/>
            <a:ext cx="8229600" cy="4525200"/>
          </a:xfrm>
          <a:prstGeom prst="rect">
            <a:avLst/>
          </a:prstGeom>
          <a:solidFill>
            <a:schemeClr val="accent1">
              <a:lumMod val="10000"/>
              <a:lumOff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61" name="Gerade Verbindung mit Pfeil 60"/>
          <p:cNvCxnSpPr/>
          <p:nvPr/>
        </p:nvCxnSpPr>
        <p:spPr>
          <a:xfrm flipV="1">
            <a:off x="1547580" y="3082753"/>
            <a:ext cx="0" cy="2866598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/>
          <p:nvPr/>
        </p:nvCxnSpPr>
        <p:spPr>
          <a:xfrm>
            <a:off x="1547580" y="5949350"/>
            <a:ext cx="5220586" cy="0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Ellipse 52"/>
          <p:cNvSpPr/>
          <p:nvPr/>
        </p:nvSpPr>
        <p:spPr>
          <a:xfrm>
            <a:off x="3766401" y="1951237"/>
            <a:ext cx="1638738" cy="1570968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4" name="Ellipse 53"/>
          <p:cNvSpPr/>
          <p:nvPr/>
        </p:nvSpPr>
        <p:spPr>
          <a:xfrm>
            <a:off x="7421601" y="1772770"/>
            <a:ext cx="1266772" cy="121438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7" name="Ellipse 56"/>
          <p:cNvSpPr/>
          <p:nvPr/>
        </p:nvSpPr>
        <p:spPr>
          <a:xfrm>
            <a:off x="7236370" y="3284980"/>
            <a:ext cx="1266772" cy="121438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8" name="Ellipse 57"/>
          <p:cNvSpPr/>
          <p:nvPr/>
        </p:nvSpPr>
        <p:spPr>
          <a:xfrm>
            <a:off x="6443714" y="4469429"/>
            <a:ext cx="1393531" cy="1335901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Ellipse 58"/>
          <p:cNvSpPr/>
          <p:nvPr/>
        </p:nvSpPr>
        <p:spPr>
          <a:xfrm>
            <a:off x="4716020" y="5085230"/>
            <a:ext cx="1228293" cy="1177496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Ellipse 27"/>
          <p:cNvSpPr/>
          <p:nvPr/>
        </p:nvSpPr>
        <p:spPr>
          <a:xfrm>
            <a:off x="856888" y="1782556"/>
            <a:ext cx="1266772" cy="1214384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32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Kübler-Ross </a:t>
            </a:r>
            <a:r>
              <a:rPr lang="de-DE" sz="3200" dirty="0" err="1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change</a:t>
            </a:r>
            <a:r>
              <a:rPr lang="de-DE" sz="3200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 </a:t>
            </a:r>
            <a:r>
              <a:rPr lang="de-DE" sz="3200" dirty="0" err="1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curve</a:t>
            </a:r>
            <a:endParaRPr lang="de-DE" sz="3200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1583668" y="3858145"/>
            <a:ext cx="14761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100" b="1" dirty="0" smtClean="0">
                <a:solidFill>
                  <a:srgbClr val="991D85"/>
                </a:solidFill>
                <a:latin typeface="Arial"/>
              </a:rPr>
              <a:t>Shock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Surprise</a:t>
            </a: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or</a:t>
            </a: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 </a:t>
            </a:r>
            <a:br>
              <a:rPr lang="de-DE" sz="1100" dirty="0" smtClean="0">
                <a:solidFill>
                  <a:srgbClr val="000000"/>
                </a:solidFill>
                <a:latin typeface="Arial"/>
              </a:rPr>
            </a:b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shock</a:t>
            </a: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 at </a:t>
            </a: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the</a:t>
            </a: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 </a:t>
            </a:r>
            <a:br>
              <a:rPr lang="de-DE" sz="1100" dirty="0" smtClean="0">
                <a:solidFill>
                  <a:srgbClr val="000000"/>
                </a:solidFill>
                <a:latin typeface="Arial"/>
              </a:rPr>
            </a:b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event</a:t>
            </a:r>
            <a:endParaRPr lang="de-DE" sz="11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2108144" y="2492869"/>
            <a:ext cx="13605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100" b="1" dirty="0" err="1">
                <a:solidFill>
                  <a:srgbClr val="991D85"/>
                </a:solidFill>
                <a:latin typeface="Arial"/>
              </a:rPr>
              <a:t>Denial</a:t>
            </a:r>
            <a:endParaRPr lang="de-DE" sz="1100" b="1" dirty="0">
              <a:solidFill>
                <a:srgbClr val="991D85"/>
              </a:solidFill>
              <a:latin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Disbelief</a:t>
            </a: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; </a:t>
            </a: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looking</a:t>
            </a: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for</a:t>
            </a: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evidence</a:t>
            </a: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 </a:t>
            </a:r>
            <a:br>
              <a:rPr lang="de-DE" sz="1100" dirty="0" smtClean="0">
                <a:solidFill>
                  <a:srgbClr val="000000"/>
                </a:solidFill>
                <a:latin typeface="Arial"/>
              </a:rPr>
            </a:b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that</a:t>
            </a: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it</a:t>
            </a: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isn´t</a:t>
            </a: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true</a:t>
            </a:r>
            <a:endParaRPr lang="de-DE" sz="11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3563860" y="3833214"/>
            <a:ext cx="126014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100" b="1" dirty="0">
                <a:solidFill>
                  <a:srgbClr val="991D85"/>
                </a:solidFill>
                <a:latin typeface="Arial"/>
              </a:rPr>
              <a:t>Frustration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Recognition </a:t>
            </a:r>
            <a:br>
              <a:rPr lang="de-DE" sz="1100" dirty="0" smtClean="0">
                <a:solidFill>
                  <a:srgbClr val="000000"/>
                </a:solidFill>
                <a:latin typeface="Arial"/>
              </a:rPr>
            </a:b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that</a:t>
            </a: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things</a:t>
            </a: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are</a:t>
            </a: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 different; </a:t>
            </a: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sometimes</a:t>
            </a: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 </a:t>
            </a:r>
            <a:br>
              <a:rPr lang="de-DE" sz="1100" dirty="0" smtClean="0">
                <a:solidFill>
                  <a:srgbClr val="000000"/>
                </a:solidFill>
                <a:latin typeface="Arial"/>
              </a:rPr>
            </a:b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angry</a:t>
            </a:r>
            <a:endParaRPr lang="de-DE" sz="11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3573110" y="5277176"/>
            <a:ext cx="150296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100" b="1" dirty="0">
                <a:solidFill>
                  <a:srgbClr val="991D85"/>
                </a:solidFill>
                <a:latin typeface="Arial"/>
              </a:rPr>
              <a:t>Depression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Low </a:t>
            </a: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mood</a:t>
            </a: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; </a:t>
            </a:r>
            <a:br>
              <a:rPr lang="de-DE" sz="1100" dirty="0" smtClean="0">
                <a:solidFill>
                  <a:srgbClr val="000000"/>
                </a:solidFill>
                <a:latin typeface="Arial"/>
              </a:rPr>
            </a:b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lacking</a:t>
            </a: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energy</a:t>
            </a:r>
            <a:endParaRPr lang="de-DE" sz="11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Textfeld 19"/>
          <p:cNvSpPr txBox="1"/>
          <p:nvPr/>
        </p:nvSpPr>
        <p:spPr>
          <a:xfrm>
            <a:off x="4921913" y="4437140"/>
            <a:ext cx="176425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100" b="1" dirty="0">
                <a:solidFill>
                  <a:srgbClr val="991D85"/>
                </a:solidFill>
                <a:latin typeface="Arial"/>
              </a:rPr>
              <a:t>Experiment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Initial </a:t>
            </a: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engagement</a:t>
            </a: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with</a:t>
            </a: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the</a:t>
            </a: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new</a:t>
            </a: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situation</a:t>
            </a:r>
            <a:endParaRPr lang="de-DE" sz="11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5688124" y="3457454"/>
            <a:ext cx="1314146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100" b="1" dirty="0" err="1">
                <a:solidFill>
                  <a:srgbClr val="991D85"/>
                </a:solidFill>
                <a:latin typeface="Arial"/>
              </a:rPr>
              <a:t>Decision</a:t>
            </a:r>
            <a:endParaRPr lang="de-DE" sz="1100" b="1" dirty="0">
              <a:solidFill>
                <a:srgbClr val="991D85"/>
              </a:solidFill>
              <a:latin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Learning </a:t>
            </a: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how</a:t>
            </a: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to</a:t>
            </a: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work</a:t>
            </a: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 in </a:t>
            </a: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the</a:t>
            </a: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new</a:t>
            </a: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situation</a:t>
            </a: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; </a:t>
            </a: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feeling</a:t>
            </a: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more</a:t>
            </a: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 positive</a:t>
            </a:r>
            <a:endParaRPr lang="de-DE" sz="11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6335720" y="2782671"/>
            <a:ext cx="1728668" cy="6001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100" b="1" dirty="0" smtClean="0">
                <a:solidFill>
                  <a:srgbClr val="991D85"/>
                </a:solidFill>
                <a:latin typeface="Arial"/>
              </a:rPr>
              <a:t>Integration </a:t>
            </a: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Changes</a:t>
            </a: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integrated</a:t>
            </a: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; a </a:t>
            </a:r>
            <a:r>
              <a:rPr lang="de-DE" sz="1100" dirty="0" err="1" smtClean="0">
                <a:solidFill>
                  <a:srgbClr val="000000"/>
                </a:solidFill>
                <a:latin typeface="Arial"/>
              </a:rPr>
              <a:t>renewed</a:t>
            </a:r>
            <a:r>
              <a:rPr lang="de-DE" sz="1100" dirty="0" smtClean="0">
                <a:solidFill>
                  <a:srgbClr val="000000"/>
                </a:solidFill>
                <a:latin typeface="Arial"/>
              </a:rPr>
              <a:t> individual</a:t>
            </a:r>
            <a:endParaRPr lang="de-DE" sz="11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6084865" y="5949350"/>
            <a:ext cx="10556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4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Time</a:t>
            </a:r>
            <a:endParaRPr lang="de-DE" sz="1400" b="1" dirty="0">
              <a:solidFill>
                <a:schemeClr val="tx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926310" y="2290445"/>
            <a:ext cx="144769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</a:pPr>
            <a:r>
              <a:rPr lang="de-DE" sz="13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This </a:t>
            </a:r>
            <a:r>
              <a:rPr lang="de-DE" sz="1300" b="1" dirty="0" err="1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is</a:t>
            </a:r>
            <a:r>
              <a:rPr lang="de-DE" sz="13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 </a:t>
            </a:r>
            <a:r>
              <a:rPr lang="de-DE" sz="1300" b="1" dirty="0" err="1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bigger</a:t>
            </a:r>
            <a:r>
              <a:rPr lang="de-DE" sz="13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 </a:t>
            </a:r>
            <a:r>
              <a:rPr lang="de-DE" sz="1300" b="1" dirty="0" err="1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than</a:t>
            </a:r>
            <a:r>
              <a:rPr lang="de-DE" sz="13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 I </a:t>
            </a:r>
            <a:r>
              <a:rPr lang="de-DE" sz="1300" b="1" dirty="0" err="1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thought</a:t>
            </a:r>
            <a:r>
              <a:rPr lang="de-DE" sz="13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. </a:t>
            </a:r>
            <a:r>
              <a:rPr lang="de-DE" sz="1300" b="1" dirty="0" err="1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What</a:t>
            </a:r>
            <a:r>
              <a:rPr lang="de-DE" sz="13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 </a:t>
            </a:r>
            <a:r>
              <a:rPr lang="de-DE" sz="1300" b="1" dirty="0" err="1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impact</a:t>
            </a:r>
            <a:r>
              <a:rPr lang="de-DE" sz="13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 will </a:t>
            </a:r>
            <a:r>
              <a:rPr lang="de-DE" sz="1300" b="1" dirty="0" err="1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that</a:t>
            </a:r>
            <a:r>
              <a:rPr lang="de-DE" sz="13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 </a:t>
            </a:r>
            <a:r>
              <a:rPr lang="de-DE" sz="1300" b="1" dirty="0" err="1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have</a:t>
            </a:r>
            <a:r>
              <a:rPr lang="de-DE" sz="13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?</a:t>
            </a:r>
            <a:endParaRPr lang="de-DE" sz="1300" b="1" dirty="0">
              <a:solidFill>
                <a:schemeClr val="tx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872196" y="5301260"/>
            <a:ext cx="1140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2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Who am I?  </a:t>
            </a:r>
            <a:r>
              <a:rPr lang="de-DE" sz="1200" b="1" dirty="0" err="1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or</a:t>
            </a:r>
            <a:r>
              <a:rPr lang="de-DE" sz="12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 This </a:t>
            </a:r>
            <a:r>
              <a:rPr lang="de-DE" sz="1200" b="1" dirty="0" err="1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isn´t</a:t>
            </a:r>
            <a:r>
              <a:rPr lang="de-DE" sz="12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 </a:t>
            </a:r>
            <a:r>
              <a:rPr lang="de-DE" sz="1200" b="1" dirty="0" err="1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for</a:t>
            </a:r>
            <a:r>
              <a:rPr lang="de-DE" sz="12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 </a:t>
            </a:r>
            <a:r>
              <a:rPr lang="de-DE" sz="1200" b="1" dirty="0" err="1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me</a:t>
            </a:r>
            <a:r>
              <a:rPr lang="de-DE" sz="12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2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I am off!</a:t>
            </a:r>
            <a:endParaRPr lang="de-DE" sz="1200" b="1" dirty="0">
              <a:solidFill>
                <a:schemeClr val="tx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6656672" y="4724634"/>
            <a:ext cx="13983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4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I </a:t>
            </a:r>
            <a:r>
              <a:rPr lang="de-DE" sz="1400" b="1" dirty="0" err="1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can</a:t>
            </a:r>
            <a:r>
              <a:rPr lang="de-DE" sz="14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 </a:t>
            </a:r>
            <a:r>
              <a:rPr lang="de-DE" sz="1400" b="1" dirty="0" err="1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see</a:t>
            </a:r>
            <a:r>
              <a:rPr lang="de-DE" sz="14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 </a:t>
            </a:r>
            <a:r>
              <a:rPr lang="de-DE" sz="1400" b="1" dirty="0" err="1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myself</a:t>
            </a:r>
            <a:r>
              <a:rPr lang="de-DE" sz="14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 in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400" b="1" dirty="0" err="1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the</a:t>
            </a:r>
            <a:r>
              <a:rPr lang="de-DE" sz="14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 </a:t>
            </a:r>
            <a:r>
              <a:rPr lang="de-DE" sz="1400" b="1" dirty="0" err="1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future</a:t>
            </a:r>
            <a:endParaRPr lang="de-DE" sz="1400" b="1" dirty="0">
              <a:solidFill>
                <a:schemeClr val="tx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7406137" y="3501570"/>
            <a:ext cx="14472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4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This </a:t>
            </a:r>
            <a:r>
              <a:rPr lang="de-DE" sz="1400" b="1" dirty="0" err="1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can</a:t>
            </a:r>
            <a:r>
              <a:rPr lang="de-DE" sz="14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400" b="1" dirty="0" err="1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work</a:t>
            </a:r>
            <a:r>
              <a:rPr lang="de-DE" sz="14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 </a:t>
            </a:r>
            <a:r>
              <a:rPr lang="de-DE" sz="1400" b="1" dirty="0" err="1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and</a:t>
            </a:r>
            <a:r>
              <a:rPr lang="de-DE" sz="14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 </a:t>
            </a:r>
            <a:br>
              <a:rPr lang="de-DE" sz="14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</a:br>
            <a:r>
              <a:rPr lang="de-DE" sz="1400" b="1" dirty="0" err="1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be</a:t>
            </a:r>
            <a:r>
              <a:rPr lang="de-DE" sz="14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 </a:t>
            </a:r>
            <a:r>
              <a:rPr lang="de-DE" sz="1400" b="1" dirty="0" err="1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good</a:t>
            </a:r>
            <a:endParaRPr lang="de-DE" sz="1400" b="1" dirty="0">
              <a:solidFill>
                <a:schemeClr val="tx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7697625" y="2076666"/>
            <a:ext cx="10556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6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Wow. Great.</a:t>
            </a:r>
            <a:endParaRPr lang="de-DE" sz="1600" b="1" dirty="0">
              <a:solidFill>
                <a:schemeClr val="tx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6" name="Freihandform 25"/>
          <p:cNvSpPr/>
          <p:nvPr/>
        </p:nvSpPr>
        <p:spPr>
          <a:xfrm>
            <a:off x="1619590" y="2617671"/>
            <a:ext cx="5220586" cy="2616647"/>
          </a:xfrm>
          <a:custGeom>
            <a:avLst/>
            <a:gdLst>
              <a:gd name="connsiteX0" fmla="*/ 0 w 6177516"/>
              <a:gd name="connsiteY0" fmla="*/ 1186514 h 2624150"/>
              <a:gd name="connsiteX1" fmla="*/ 882502 w 6177516"/>
              <a:gd name="connsiteY1" fmla="*/ 729314 h 2624150"/>
              <a:gd name="connsiteX2" fmla="*/ 1701209 w 6177516"/>
              <a:gd name="connsiteY2" fmla="*/ 1866998 h 2624150"/>
              <a:gd name="connsiteX3" fmla="*/ 2477386 w 6177516"/>
              <a:gd name="connsiteY3" fmla="*/ 2621910 h 2624150"/>
              <a:gd name="connsiteX4" fmla="*/ 3498112 w 6177516"/>
              <a:gd name="connsiteY4" fmla="*/ 1633082 h 2624150"/>
              <a:gd name="connsiteX5" fmla="*/ 4774019 w 6177516"/>
              <a:gd name="connsiteY5" fmla="*/ 112626 h 2624150"/>
              <a:gd name="connsiteX6" fmla="*/ 6177516 w 6177516"/>
              <a:gd name="connsiteY6" fmla="*/ 112626 h 2624150"/>
              <a:gd name="connsiteX7" fmla="*/ 6177516 w 6177516"/>
              <a:gd name="connsiteY7" fmla="*/ 112626 h 2624150"/>
              <a:gd name="connsiteX0" fmla="*/ 0 w 6210815"/>
              <a:gd name="connsiteY0" fmla="*/ 1188914 h 2626550"/>
              <a:gd name="connsiteX1" fmla="*/ 882502 w 6210815"/>
              <a:gd name="connsiteY1" fmla="*/ 731714 h 2626550"/>
              <a:gd name="connsiteX2" fmla="*/ 1701209 w 6210815"/>
              <a:gd name="connsiteY2" fmla="*/ 1869398 h 2626550"/>
              <a:gd name="connsiteX3" fmla="*/ 2477386 w 6210815"/>
              <a:gd name="connsiteY3" fmla="*/ 2624310 h 2626550"/>
              <a:gd name="connsiteX4" fmla="*/ 3498112 w 6210815"/>
              <a:gd name="connsiteY4" fmla="*/ 1635482 h 2626550"/>
              <a:gd name="connsiteX5" fmla="*/ 4774019 w 6210815"/>
              <a:gd name="connsiteY5" fmla="*/ 115026 h 2626550"/>
              <a:gd name="connsiteX6" fmla="*/ 6177516 w 6210815"/>
              <a:gd name="connsiteY6" fmla="*/ 115026 h 2626550"/>
              <a:gd name="connsiteX7" fmla="*/ 5730948 w 6210815"/>
              <a:gd name="connsiteY7" fmla="*/ 178821 h 2626550"/>
              <a:gd name="connsiteX0" fmla="*/ 0 w 6177516"/>
              <a:gd name="connsiteY0" fmla="*/ 1188914 h 2626550"/>
              <a:gd name="connsiteX1" fmla="*/ 882502 w 6177516"/>
              <a:gd name="connsiteY1" fmla="*/ 731714 h 2626550"/>
              <a:gd name="connsiteX2" fmla="*/ 1701209 w 6177516"/>
              <a:gd name="connsiteY2" fmla="*/ 1869398 h 2626550"/>
              <a:gd name="connsiteX3" fmla="*/ 2477386 w 6177516"/>
              <a:gd name="connsiteY3" fmla="*/ 2624310 h 2626550"/>
              <a:gd name="connsiteX4" fmla="*/ 3498112 w 6177516"/>
              <a:gd name="connsiteY4" fmla="*/ 1635482 h 2626550"/>
              <a:gd name="connsiteX5" fmla="*/ 4774019 w 6177516"/>
              <a:gd name="connsiteY5" fmla="*/ 115026 h 2626550"/>
              <a:gd name="connsiteX6" fmla="*/ 6177516 w 6177516"/>
              <a:gd name="connsiteY6" fmla="*/ 115026 h 2626550"/>
              <a:gd name="connsiteX0" fmla="*/ 0 w 4774019"/>
              <a:gd name="connsiteY0" fmla="*/ 1073888 h 2511524"/>
              <a:gd name="connsiteX1" fmla="*/ 882502 w 4774019"/>
              <a:gd name="connsiteY1" fmla="*/ 616688 h 2511524"/>
              <a:gd name="connsiteX2" fmla="*/ 1701209 w 4774019"/>
              <a:gd name="connsiteY2" fmla="*/ 1754372 h 2511524"/>
              <a:gd name="connsiteX3" fmla="*/ 2477386 w 4774019"/>
              <a:gd name="connsiteY3" fmla="*/ 2509284 h 2511524"/>
              <a:gd name="connsiteX4" fmla="*/ 3498112 w 4774019"/>
              <a:gd name="connsiteY4" fmla="*/ 1520456 h 2511524"/>
              <a:gd name="connsiteX5" fmla="*/ 4774019 w 4774019"/>
              <a:gd name="connsiteY5" fmla="*/ 0 h 2511524"/>
              <a:gd name="connsiteX0" fmla="*/ 0 w 5220586"/>
              <a:gd name="connsiteY0" fmla="*/ 1180213 h 2617849"/>
              <a:gd name="connsiteX1" fmla="*/ 882502 w 5220586"/>
              <a:gd name="connsiteY1" fmla="*/ 723013 h 2617849"/>
              <a:gd name="connsiteX2" fmla="*/ 1701209 w 5220586"/>
              <a:gd name="connsiteY2" fmla="*/ 1860697 h 2617849"/>
              <a:gd name="connsiteX3" fmla="*/ 2477386 w 5220586"/>
              <a:gd name="connsiteY3" fmla="*/ 2615609 h 2617849"/>
              <a:gd name="connsiteX4" fmla="*/ 3498112 w 5220586"/>
              <a:gd name="connsiteY4" fmla="*/ 1626781 h 2617849"/>
              <a:gd name="connsiteX5" fmla="*/ 5220586 w 5220586"/>
              <a:gd name="connsiteY5" fmla="*/ 0 h 2617849"/>
              <a:gd name="connsiteX0" fmla="*/ 0 w 5220586"/>
              <a:gd name="connsiteY0" fmla="*/ 1180536 h 2618172"/>
              <a:gd name="connsiteX1" fmla="*/ 882502 w 5220586"/>
              <a:gd name="connsiteY1" fmla="*/ 723336 h 2618172"/>
              <a:gd name="connsiteX2" fmla="*/ 1701209 w 5220586"/>
              <a:gd name="connsiteY2" fmla="*/ 1861020 h 2618172"/>
              <a:gd name="connsiteX3" fmla="*/ 2477386 w 5220586"/>
              <a:gd name="connsiteY3" fmla="*/ 2615932 h 2618172"/>
              <a:gd name="connsiteX4" fmla="*/ 3498112 w 5220586"/>
              <a:gd name="connsiteY4" fmla="*/ 1627104 h 2618172"/>
              <a:gd name="connsiteX5" fmla="*/ 5220586 w 5220586"/>
              <a:gd name="connsiteY5" fmla="*/ 323 h 2618172"/>
              <a:gd name="connsiteX0" fmla="*/ 0 w 5220586"/>
              <a:gd name="connsiteY0" fmla="*/ 1180547 h 2618183"/>
              <a:gd name="connsiteX1" fmla="*/ 882502 w 5220586"/>
              <a:gd name="connsiteY1" fmla="*/ 723347 h 2618183"/>
              <a:gd name="connsiteX2" fmla="*/ 1701209 w 5220586"/>
              <a:gd name="connsiteY2" fmla="*/ 1861031 h 2618183"/>
              <a:gd name="connsiteX3" fmla="*/ 2477386 w 5220586"/>
              <a:gd name="connsiteY3" fmla="*/ 2615943 h 2618183"/>
              <a:gd name="connsiteX4" fmla="*/ 3498112 w 5220586"/>
              <a:gd name="connsiteY4" fmla="*/ 1627115 h 2618183"/>
              <a:gd name="connsiteX5" fmla="*/ 5220586 w 5220586"/>
              <a:gd name="connsiteY5" fmla="*/ 334 h 2618183"/>
              <a:gd name="connsiteX0" fmla="*/ 0 w 5220586"/>
              <a:gd name="connsiteY0" fmla="*/ 1180547 h 2616026"/>
              <a:gd name="connsiteX1" fmla="*/ 882502 w 5220586"/>
              <a:gd name="connsiteY1" fmla="*/ 723347 h 2616026"/>
              <a:gd name="connsiteX2" fmla="*/ 1701209 w 5220586"/>
              <a:gd name="connsiteY2" fmla="*/ 1861031 h 2616026"/>
              <a:gd name="connsiteX3" fmla="*/ 2477386 w 5220586"/>
              <a:gd name="connsiteY3" fmla="*/ 2615943 h 2616026"/>
              <a:gd name="connsiteX4" fmla="*/ 3498112 w 5220586"/>
              <a:gd name="connsiteY4" fmla="*/ 1627115 h 2616026"/>
              <a:gd name="connsiteX5" fmla="*/ 5220586 w 5220586"/>
              <a:gd name="connsiteY5" fmla="*/ 334 h 2616026"/>
              <a:gd name="connsiteX0" fmla="*/ 0 w 5220586"/>
              <a:gd name="connsiteY0" fmla="*/ 1180547 h 2616032"/>
              <a:gd name="connsiteX1" fmla="*/ 882502 w 5220586"/>
              <a:gd name="connsiteY1" fmla="*/ 723347 h 2616032"/>
              <a:gd name="connsiteX2" fmla="*/ 1701209 w 5220586"/>
              <a:gd name="connsiteY2" fmla="*/ 1861031 h 2616032"/>
              <a:gd name="connsiteX3" fmla="*/ 2477386 w 5220586"/>
              <a:gd name="connsiteY3" fmla="*/ 2615943 h 2616032"/>
              <a:gd name="connsiteX4" fmla="*/ 3498112 w 5220586"/>
              <a:gd name="connsiteY4" fmla="*/ 1627115 h 2616032"/>
              <a:gd name="connsiteX5" fmla="*/ 5220586 w 5220586"/>
              <a:gd name="connsiteY5" fmla="*/ 334 h 2616032"/>
              <a:gd name="connsiteX0" fmla="*/ 0 w 5220586"/>
              <a:gd name="connsiteY0" fmla="*/ 1180547 h 2616557"/>
              <a:gd name="connsiteX1" fmla="*/ 882502 w 5220586"/>
              <a:gd name="connsiteY1" fmla="*/ 723347 h 2616557"/>
              <a:gd name="connsiteX2" fmla="*/ 1648046 w 5220586"/>
              <a:gd name="connsiteY2" fmla="*/ 1754705 h 2616557"/>
              <a:gd name="connsiteX3" fmla="*/ 2477386 w 5220586"/>
              <a:gd name="connsiteY3" fmla="*/ 2615943 h 2616557"/>
              <a:gd name="connsiteX4" fmla="*/ 3498112 w 5220586"/>
              <a:gd name="connsiteY4" fmla="*/ 1627115 h 2616557"/>
              <a:gd name="connsiteX5" fmla="*/ 5220586 w 5220586"/>
              <a:gd name="connsiteY5" fmla="*/ 334 h 2616557"/>
              <a:gd name="connsiteX0" fmla="*/ 0 w 5220586"/>
              <a:gd name="connsiteY0" fmla="*/ 1180547 h 2616557"/>
              <a:gd name="connsiteX1" fmla="*/ 882502 w 5220586"/>
              <a:gd name="connsiteY1" fmla="*/ 723347 h 2616557"/>
              <a:gd name="connsiteX2" fmla="*/ 1648046 w 5220586"/>
              <a:gd name="connsiteY2" fmla="*/ 1754705 h 2616557"/>
              <a:gd name="connsiteX3" fmla="*/ 2477386 w 5220586"/>
              <a:gd name="connsiteY3" fmla="*/ 2615943 h 2616557"/>
              <a:gd name="connsiteX4" fmla="*/ 3498112 w 5220586"/>
              <a:gd name="connsiteY4" fmla="*/ 1627115 h 2616557"/>
              <a:gd name="connsiteX5" fmla="*/ 5220586 w 5220586"/>
              <a:gd name="connsiteY5" fmla="*/ 334 h 2616557"/>
              <a:gd name="connsiteX0" fmla="*/ 0 w 5220586"/>
              <a:gd name="connsiteY0" fmla="*/ 1180547 h 2616557"/>
              <a:gd name="connsiteX1" fmla="*/ 882502 w 5220586"/>
              <a:gd name="connsiteY1" fmla="*/ 723347 h 2616557"/>
              <a:gd name="connsiteX2" fmla="*/ 1648046 w 5220586"/>
              <a:gd name="connsiteY2" fmla="*/ 1754705 h 2616557"/>
              <a:gd name="connsiteX3" fmla="*/ 2477386 w 5220586"/>
              <a:gd name="connsiteY3" fmla="*/ 2615943 h 2616557"/>
              <a:gd name="connsiteX4" fmla="*/ 3498112 w 5220586"/>
              <a:gd name="connsiteY4" fmla="*/ 1627115 h 2616557"/>
              <a:gd name="connsiteX5" fmla="*/ 5220586 w 5220586"/>
              <a:gd name="connsiteY5" fmla="*/ 334 h 2616557"/>
              <a:gd name="connsiteX0" fmla="*/ 0 w 5220586"/>
              <a:gd name="connsiteY0" fmla="*/ 1180547 h 2616583"/>
              <a:gd name="connsiteX1" fmla="*/ 882502 w 5220586"/>
              <a:gd name="connsiteY1" fmla="*/ 723347 h 2616583"/>
              <a:gd name="connsiteX2" fmla="*/ 1648046 w 5220586"/>
              <a:gd name="connsiteY2" fmla="*/ 1754705 h 2616583"/>
              <a:gd name="connsiteX3" fmla="*/ 2477386 w 5220586"/>
              <a:gd name="connsiteY3" fmla="*/ 2615943 h 2616583"/>
              <a:gd name="connsiteX4" fmla="*/ 3498112 w 5220586"/>
              <a:gd name="connsiteY4" fmla="*/ 1627115 h 2616583"/>
              <a:gd name="connsiteX5" fmla="*/ 5220586 w 5220586"/>
              <a:gd name="connsiteY5" fmla="*/ 334 h 2616583"/>
              <a:gd name="connsiteX0" fmla="*/ 0 w 5220586"/>
              <a:gd name="connsiteY0" fmla="*/ 1180568 h 2616604"/>
              <a:gd name="connsiteX1" fmla="*/ 882502 w 5220586"/>
              <a:gd name="connsiteY1" fmla="*/ 723368 h 2616604"/>
              <a:gd name="connsiteX2" fmla="*/ 1648046 w 5220586"/>
              <a:gd name="connsiteY2" fmla="*/ 1754726 h 2616604"/>
              <a:gd name="connsiteX3" fmla="*/ 2477386 w 5220586"/>
              <a:gd name="connsiteY3" fmla="*/ 2615964 h 2616604"/>
              <a:gd name="connsiteX4" fmla="*/ 3498112 w 5220586"/>
              <a:gd name="connsiteY4" fmla="*/ 1627136 h 2616604"/>
              <a:gd name="connsiteX5" fmla="*/ 5220586 w 5220586"/>
              <a:gd name="connsiteY5" fmla="*/ 355 h 2616604"/>
              <a:gd name="connsiteX0" fmla="*/ 0 w 5220586"/>
              <a:gd name="connsiteY0" fmla="*/ 1180568 h 2616604"/>
              <a:gd name="connsiteX1" fmla="*/ 882502 w 5220586"/>
              <a:gd name="connsiteY1" fmla="*/ 723368 h 2616604"/>
              <a:gd name="connsiteX2" fmla="*/ 1648046 w 5220586"/>
              <a:gd name="connsiteY2" fmla="*/ 1754726 h 2616604"/>
              <a:gd name="connsiteX3" fmla="*/ 2477386 w 5220586"/>
              <a:gd name="connsiteY3" fmla="*/ 2615964 h 2616604"/>
              <a:gd name="connsiteX4" fmla="*/ 3498112 w 5220586"/>
              <a:gd name="connsiteY4" fmla="*/ 1627136 h 2616604"/>
              <a:gd name="connsiteX5" fmla="*/ 5220586 w 5220586"/>
              <a:gd name="connsiteY5" fmla="*/ 355 h 2616604"/>
              <a:gd name="connsiteX0" fmla="*/ 0 w 5220586"/>
              <a:gd name="connsiteY0" fmla="*/ 1180568 h 2616647"/>
              <a:gd name="connsiteX1" fmla="*/ 882502 w 5220586"/>
              <a:gd name="connsiteY1" fmla="*/ 723368 h 2616647"/>
              <a:gd name="connsiteX2" fmla="*/ 1648046 w 5220586"/>
              <a:gd name="connsiteY2" fmla="*/ 1754726 h 2616647"/>
              <a:gd name="connsiteX3" fmla="*/ 2477386 w 5220586"/>
              <a:gd name="connsiteY3" fmla="*/ 2615964 h 2616647"/>
              <a:gd name="connsiteX4" fmla="*/ 3498112 w 5220586"/>
              <a:gd name="connsiteY4" fmla="*/ 1627136 h 2616647"/>
              <a:gd name="connsiteX5" fmla="*/ 5220586 w 5220586"/>
              <a:gd name="connsiteY5" fmla="*/ 355 h 26166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20586" h="2616647">
                <a:moveTo>
                  <a:pt x="0" y="1180568"/>
                </a:moveTo>
                <a:cubicBezTo>
                  <a:pt x="299483" y="895261"/>
                  <a:pt x="533400" y="627019"/>
                  <a:pt x="882502" y="723368"/>
                </a:cubicBezTo>
                <a:cubicBezTo>
                  <a:pt x="1231604" y="819717"/>
                  <a:pt x="1425418" y="1350950"/>
                  <a:pt x="1648046" y="1754726"/>
                </a:cubicBezTo>
                <a:cubicBezTo>
                  <a:pt x="1870674" y="2158502"/>
                  <a:pt x="2169042" y="2637229"/>
                  <a:pt x="2477386" y="2615964"/>
                </a:cubicBezTo>
                <a:cubicBezTo>
                  <a:pt x="2785730" y="2594699"/>
                  <a:pt x="3094074" y="2173335"/>
                  <a:pt x="3498112" y="1627136"/>
                </a:cubicBezTo>
                <a:cubicBezTo>
                  <a:pt x="3902150" y="1080937"/>
                  <a:pt x="4316819" y="-22682"/>
                  <a:pt x="5220586" y="355"/>
                </a:cubicBezTo>
              </a:path>
            </a:pathLst>
          </a:custGeom>
          <a:noFill/>
          <a:ln w="57150">
            <a:solidFill>
              <a:schemeClr val="tx2">
                <a:lumMod val="75000"/>
              </a:schemeClr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5" name="Textfeld 64"/>
          <p:cNvSpPr txBox="1"/>
          <p:nvPr/>
        </p:nvSpPr>
        <p:spPr>
          <a:xfrm rot="16200000">
            <a:off x="25676" y="3798744"/>
            <a:ext cx="26314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400" b="1" dirty="0" err="1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Morale</a:t>
            </a:r>
            <a:r>
              <a:rPr lang="de-DE" sz="14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 </a:t>
            </a:r>
            <a:r>
              <a:rPr lang="de-DE" sz="1400" b="1" dirty="0" err="1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and</a:t>
            </a:r>
            <a:r>
              <a:rPr lang="de-DE" sz="14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 </a:t>
            </a:r>
            <a:r>
              <a:rPr lang="de-DE" sz="1400" b="1" dirty="0" err="1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competence</a:t>
            </a:r>
            <a:endParaRPr lang="de-DE" sz="1400" b="1" dirty="0">
              <a:solidFill>
                <a:schemeClr val="tx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66" name="Inhaltsplatzhalter 65"/>
          <p:cNvSpPr txBox="1">
            <a:spLocks noGrp="1"/>
          </p:cNvSpPr>
          <p:nvPr>
            <p:ph sz="half" idx="2"/>
          </p:nvPr>
        </p:nvSpPr>
        <p:spPr>
          <a:xfrm>
            <a:off x="975116" y="2003327"/>
            <a:ext cx="11330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4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Change? </a:t>
            </a:r>
            <a:r>
              <a:rPr lang="de-DE" sz="1400" b="1" dirty="0" err="1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What</a:t>
            </a:r>
            <a:r>
              <a:rPr lang="de-DE" sz="14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 Change?</a:t>
            </a:r>
            <a:endParaRPr lang="de-DE" sz="1400" b="1" dirty="0">
              <a:solidFill>
                <a:schemeClr val="tx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60" name="Ellipse 59"/>
          <p:cNvSpPr/>
          <p:nvPr/>
        </p:nvSpPr>
        <p:spPr>
          <a:xfrm>
            <a:off x="1314858" y="4953660"/>
            <a:ext cx="1339110" cy="128373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" name="Textfeld 3"/>
          <p:cNvSpPr txBox="1"/>
          <p:nvPr/>
        </p:nvSpPr>
        <p:spPr>
          <a:xfrm>
            <a:off x="1393255" y="5259984"/>
            <a:ext cx="145050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4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Can I </a:t>
            </a:r>
            <a:r>
              <a:rPr lang="de-DE" sz="1400" b="1" dirty="0" err="1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cope</a:t>
            </a:r>
            <a:r>
              <a:rPr lang="de-DE" sz="14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? </a:t>
            </a:r>
            <a:br>
              <a:rPr lang="de-DE" sz="14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</a:br>
            <a:r>
              <a:rPr lang="de-DE" sz="1400" b="1" dirty="0" err="1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Or</a:t>
            </a:r>
            <a:r>
              <a:rPr lang="de-DE" sz="14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 at last – </a:t>
            </a:r>
            <a:br>
              <a:rPr lang="de-DE" sz="14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</a:br>
            <a:r>
              <a:rPr lang="de-DE" sz="14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a </a:t>
            </a:r>
            <a:r>
              <a:rPr lang="de-DE" sz="1400" b="1" dirty="0" err="1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change</a:t>
            </a:r>
            <a:r>
              <a:rPr lang="de-DE" sz="1400" b="1" dirty="0" smtClean="0">
                <a:solidFill>
                  <a:schemeClr val="tx2">
                    <a:lumMod val="50000"/>
                  </a:schemeClr>
                </a:solidFill>
                <a:latin typeface="Arial"/>
              </a:rPr>
              <a:t>!</a:t>
            </a:r>
            <a:endParaRPr lang="de-DE" sz="1400" b="1" dirty="0">
              <a:solidFill>
                <a:schemeClr val="tx2">
                  <a:lumMod val="50000"/>
                </a:schemeClr>
              </a:solidFill>
              <a:latin typeface="Arial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smtClean="0">
                <a:solidFill>
                  <a:srgbClr val="000000"/>
                </a:solidFill>
              </a:rPr>
              <a:t>Post-Merger-/Acquisition Integration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/>
                </a:solidFill>
              </a:rPr>
              <a:t>Page </a:t>
            </a:r>
            <a:fld id="{528ED15F-6C48-4064-B751-2D3E3C9B0EA2}" type="slidenum">
              <a:rPr lang="de-DE" smtClean="0">
                <a:solidFill>
                  <a:srgbClr val="000000"/>
                </a:solidFill>
              </a:rPr>
              <a:pPr/>
              <a:t>14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2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/>
            <a:r>
              <a:rPr lang="de-DE" dirty="0" err="1" smtClean="0"/>
              <a:t>February</a:t>
            </a:r>
            <a:r>
              <a:rPr lang="de-DE" dirty="0" smtClean="0"/>
              <a:t> 26, 2015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95303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7" grpId="0" animBg="1"/>
      <p:bldP spid="58" grpId="0" animBg="1"/>
      <p:bldP spid="59" grpId="0" animBg="1"/>
      <p:bldP spid="28" grpId="0" animBg="1"/>
      <p:bldP spid="7" grpId="0"/>
      <p:bldP spid="8" grpId="0"/>
      <p:bldP spid="9" grpId="0"/>
      <p:bldP spid="10" grpId="0"/>
      <p:bldP spid="51" grpId="0"/>
      <p:bldP spid="66" grpId="0" build="p"/>
      <p:bldP spid="60" grpId="0" animBg="1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Employees will </a:t>
            </a:r>
            <a:r>
              <a:rPr lang="en-US" sz="3200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support change once they realize “what’s </a:t>
            </a:r>
            <a:r>
              <a:rPr lang="en-US" sz="32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in </a:t>
            </a:r>
            <a:r>
              <a:rPr lang="en-US" sz="3200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it </a:t>
            </a:r>
            <a:r>
              <a:rPr lang="en-US" sz="32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for </a:t>
            </a:r>
            <a:r>
              <a:rPr lang="en-US" sz="3200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them</a:t>
            </a:r>
            <a:r>
              <a:rPr lang="en-US" sz="32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”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2"/>
          </p:nvPr>
        </p:nvSpPr>
        <p:spPr>
          <a:xfrm>
            <a:off x="2790945" y="1581909"/>
            <a:ext cx="5410200" cy="1208023"/>
          </a:xfrm>
        </p:spPr>
        <p:txBody>
          <a:bodyPr wrap="square">
            <a:spAutoFit/>
          </a:bodyPr>
          <a:lstStyle/>
          <a:p>
            <a:pPr marL="0" indent="0" fontAlgn="base">
              <a:spcBef>
                <a:spcPct val="0"/>
              </a:spcBef>
              <a:spcAft>
                <a:spcPts val="300"/>
              </a:spcAft>
              <a:buNone/>
            </a:pPr>
            <a:r>
              <a:rPr lang="en-US" sz="1400" b="1" kern="0" dirty="0">
                <a:solidFill>
                  <a:srgbClr val="991D85"/>
                </a:solidFill>
              </a:rPr>
              <a:t>Explain the added value of the offer</a:t>
            </a:r>
          </a:p>
          <a:p>
            <a:pPr marL="184150" lvl="2" indent="-180975" fontAlgn="base">
              <a:spcBef>
                <a:spcPct val="0"/>
              </a:spcBef>
              <a:buClr>
                <a:srgbClr val="991D85"/>
              </a:buClr>
            </a:pPr>
            <a:r>
              <a:rPr lang="en-US" sz="1400" kern="0" dirty="0">
                <a:solidFill>
                  <a:srgbClr val="000000"/>
                </a:solidFill>
              </a:rPr>
              <a:t>What is changing and why?</a:t>
            </a:r>
          </a:p>
          <a:p>
            <a:pPr marL="184150" lvl="2" indent="-180975" fontAlgn="base">
              <a:spcBef>
                <a:spcPct val="0"/>
              </a:spcBef>
              <a:buClr>
                <a:srgbClr val="991D85"/>
              </a:buClr>
            </a:pPr>
            <a:r>
              <a:rPr lang="en-US" sz="1400" kern="0" dirty="0">
                <a:solidFill>
                  <a:srgbClr val="000000"/>
                </a:solidFill>
              </a:rPr>
              <a:t>What is the objective?</a:t>
            </a:r>
          </a:p>
          <a:p>
            <a:pPr marL="184150" lvl="2" indent="-180975" fontAlgn="base">
              <a:spcBef>
                <a:spcPct val="0"/>
              </a:spcBef>
              <a:buClr>
                <a:srgbClr val="991D85"/>
              </a:buClr>
            </a:pPr>
            <a:r>
              <a:rPr lang="en-US" sz="1400" kern="0" dirty="0">
                <a:solidFill>
                  <a:srgbClr val="000000"/>
                </a:solidFill>
              </a:rPr>
              <a:t>What will be the likely outcomes and possible scenarios?</a:t>
            </a:r>
          </a:p>
          <a:p>
            <a:pPr marL="184150" lvl="2" indent="-180975" fontAlgn="base">
              <a:spcBef>
                <a:spcPct val="0"/>
              </a:spcBef>
              <a:buClr>
                <a:srgbClr val="991D85"/>
              </a:buClr>
            </a:pPr>
            <a:r>
              <a:rPr lang="en-US" sz="1400" kern="0" dirty="0">
                <a:solidFill>
                  <a:srgbClr val="000000"/>
                </a:solidFill>
              </a:rPr>
              <a:t>What will change for us?</a:t>
            </a:r>
          </a:p>
        </p:txBody>
      </p:sp>
      <p:sp>
        <p:nvSpPr>
          <p:cNvPr id="14" name="Inhaltsplatzhalter 2"/>
          <p:cNvSpPr txBox="1">
            <a:spLocks/>
          </p:cNvSpPr>
          <p:nvPr/>
        </p:nvSpPr>
        <p:spPr bwMode="auto">
          <a:xfrm>
            <a:off x="468313" y="3065472"/>
            <a:ext cx="2376000" cy="2192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50000"/>
              </a:spcAft>
              <a:defRPr sz="1700" b="1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1588" algn="l" rtl="0" fontAlgn="base">
              <a:spcBef>
                <a:spcPct val="0"/>
              </a:spcBef>
              <a:spcAft>
                <a:spcPct val="50000"/>
              </a:spcAft>
              <a:defRPr sz="1700">
                <a:solidFill>
                  <a:schemeClr val="tx1"/>
                </a:solidFill>
                <a:latin typeface="+mn-lt"/>
              </a:defRPr>
            </a:lvl2pPr>
            <a:lvl3pPr marL="184150" indent="-180975" algn="l" rtl="0" fontAlgn="base">
              <a:spcBef>
                <a:spcPct val="0"/>
              </a:spcBef>
              <a:spcAft>
                <a:spcPct val="50000"/>
              </a:spcAft>
              <a:buClr>
                <a:schemeClr val="accent2"/>
              </a:buClr>
              <a:buChar char="•"/>
              <a:defRPr sz="1700">
                <a:solidFill>
                  <a:schemeClr val="tx1"/>
                </a:solidFill>
                <a:latin typeface="+mn-lt"/>
              </a:defRPr>
            </a:lvl3pPr>
            <a:lvl4pPr marL="355600" indent="-169863" algn="l" rtl="0" fontAlgn="base">
              <a:spcBef>
                <a:spcPct val="0"/>
              </a:spcBef>
              <a:spcAft>
                <a:spcPct val="50000"/>
              </a:spcAft>
              <a:buClr>
                <a:schemeClr val="hlink"/>
              </a:buClr>
              <a:buChar char="•"/>
              <a:defRPr sz="1700">
                <a:solidFill>
                  <a:schemeClr val="tx1"/>
                </a:solidFill>
                <a:latin typeface="+mn-lt"/>
              </a:defRPr>
            </a:lvl4pPr>
            <a:lvl5pPr marL="546100" indent="-188913" algn="l" rtl="0" fontAlgn="base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+mn-lt"/>
              </a:defRPr>
            </a:lvl5pPr>
            <a:lvl6pPr marL="1003300" indent="-188913" algn="l" rtl="0" fontAlgn="base">
              <a:spcBef>
                <a:spcPct val="0"/>
              </a:spcBef>
              <a:spcAft>
                <a:spcPct val="5000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460500" indent="-188913" algn="l" rtl="0" fontAlgn="base">
              <a:spcBef>
                <a:spcPct val="0"/>
              </a:spcBef>
              <a:spcAft>
                <a:spcPct val="5000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1917700" indent="-188913" algn="l" rtl="0" fontAlgn="base">
              <a:spcBef>
                <a:spcPct val="0"/>
              </a:spcBef>
              <a:spcAft>
                <a:spcPct val="5000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374900" indent="-188913" algn="l" rtl="0" fontAlgn="base">
              <a:spcBef>
                <a:spcPct val="0"/>
              </a:spcBef>
              <a:spcAft>
                <a:spcPct val="5000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Aft>
                <a:spcPts val="300"/>
              </a:spcAft>
            </a:pPr>
            <a:r>
              <a:rPr lang="en-US" sz="1400" kern="0" dirty="0" smtClean="0">
                <a:solidFill>
                  <a:srgbClr val="991D85"/>
                </a:solidFill>
              </a:rPr>
              <a:t>Explain the situation</a:t>
            </a:r>
          </a:p>
          <a:p>
            <a:pPr lvl="2">
              <a:spcAft>
                <a:spcPts val="0"/>
              </a:spcAft>
              <a:buClr>
                <a:srgbClr val="991D85"/>
              </a:buClr>
            </a:pPr>
            <a:r>
              <a:rPr lang="en-US" sz="1400" kern="0" dirty="0" smtClean="0">
                <a:solidFill>
                  <a:srgbClr val="000000"/>
                </a:solidFill>
              </a:rPr>
              <a:t>Will this change leave me better off or worse off?</a:t>
            </a:r>
          </a:p>
          <a:p>
            <a:pPr lvl="2">
              <a:spcAft>
                <a:spcPts val="0"/>
              </a:spcAft>
              <a:buClr>
                <a:srgbClr val="991D85"/>
              </a:buClr>
            </a:pPr>
            <a:r>
              <a:rPr lang="en-US" sz="1400" kern="0" dirty="0" smtClean="0">
                <a:solidFill>
                  <a:srgbClr val="000000"/>
                </a:solidFill>
              </a:rPr>
              <a:t>How will my contribution be measured and rewarded?</a:t>
            </a:r>
          </a:p>
          <a:p>
            <a:pPr lvl="2">
              <a:spcAft>
                <a:spcPts val="0"/>
              </a:spcAft>
              <a:buClr>
                <a:srgbClr val="991D85"/>
              </a:buClr>
            </a:pPr>
            <a:r>
              <a:rPr lang="en-US" sz="1400" kern="0" dirty="0" smtClean="0">
                <a:solidFill>
                  <a:srgbClr val="000000"/>
                </a:solidFill>
              </a:rPr>
              <a:t>Will my employment contract change? Is that beneficial for me?</a:t>
            </a:r>
          </a:p>
          <a:p>
            <a:pPr lvl="2">
              <a:spcAft>
                <a:spcPts val="0"/>
              </a:spcAft>
              <a:buClr>
                <a:srgbClr val="991D85"/>
              </a:buClr>
            </a:pPr>
            <a:r>
              <a:rPr lang="en-US" sz="1400" kern="0" dirty="0" smtClean="0">
                <a:solidFill>
                  <a:srgbClr val="000000"/>
                </a:solidFill>
              </a:rPr>
              <a:t>Which competencies and expertise do I need? </a:t>
            </a:r>
          </a:p>
        </p:txBody>
      </p:sp>
      <p:sp>
        <p:nvSpPr>
          <p:cNvPr id="15" name="Inhaltsplatzhalter 2"/>
          <p:cNvSpPr txBox="1">
            <a:spLocks/>
          </p:cNvSpPr>
          <p:nvPr/>
        </p:nvSpPr>
        <p:spPr bwMode="auto">
          <a:xfrm>
            <a:off x="6504469" y="3065472"/>
            <a:ext cx="2376000" cy="240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50000"/>
              </a:spcAft>
              <a:defRPr sz="1700" b="1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1588" algn="l" rtl="0" fontAlgn="base">
              <a:spcBef>
                <a:spcPct val="0"/>
              </a:spcBef>
              <a:spcAft>
                <a:spcPct val="50000"/>
              </a:spcAft>
              <a:defRPr sz="1700">
                <a:solidFill>
                  <a:schemeClr val="tx1"/>
                </a:solidFill>
                <a:latin typeface="+mn-lt"/>
              </a:defRPr>
            </a:lvl2pPr>
            <a:lvl3pPr marL="184150" indent="-180975" algn="l" rtl="0" fontAlgn="base">
              <a:spcBef>
                <a:spcPct val="0"/>
              </a:spcBef>
              <a:spcAft>
                <a:spcPct val="50000"/>
              </a:spcAft>
              <a:buClr>
                <a:schemeClr val="accent2"/>
              </a:buClr>
              <a:buChar char="•"/>
              <a:defRPr sz="1700">
                <a:solidFill>
                  <a:schemeClr val="tx1"/>
                </a:solidFill>
                <a:latin typeface="+mn-lt"/>
              </a:defRPr>
            </a:lvl3pPr>
            <a:lvl4pPr marL="355600" indent="-169863" algn="l" rtl="0" fontAlgn="base">
              <a:spcBef>
                <a:spcPct val="0"/>
              </a:spcBef>
              <a:spcAft>
                <a:spcPct val="50000"/>
              </a:spcAft>
              <a:buClr>
                <a:schemeClr val="hlink"/>
              </a:buClr>
              <a:buChar char="•"/>
              <a:defRPr sz="1700">
                <a:solidFill>
                  <a:schemeClr val="tx1"/>
                </a:solidFill>
                <a:latin typeface="+mn-lt"/>
              </a:defRPr>
            </a:lvl4pPr>
            <a:lvl5pPr marL="546100" indent="-188913" algn="l" rtl="0" fontAlgn="base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+mn-lt"/>
              </a:defRPr>
            </a:lvl5pPr>
            <a:lvl6pPr marL="1003300" indent="-188913" algn="l" rtl="0" fontAlgn="base">
              <a:spcBef>
                <a:spcPct val="0"/>
              </a:spcBef>
              <a:spcAft>
                <a:spcPct val="5000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460500" indent="-188913" algn="l" rtl="0" fontAlgn="base">
              <a:spcBef>
                <a:spcPct val="0"/>
              </a:spcBef>
              <a:spcAft>
                <a:spcPct val="5000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1917700" indent="-188913" algn="l" rtl="0" fontAlgn="base">
              <a:spcBef>
                <a:spcPct val="0"/>
              </a:spcBef>
              <a:spcAft>
                <a:spcPct val="5000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374900" indent="-188913" algn="l" rtl="0" fontAlgn="base">
              <a:spcBef>
                <a:spcPct val="0"/>
              </a:spcBef>
              <a:spcAft>
                <a:spcPct val="5000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Aft>
                <a:spcPts val="300"/>
              </a:spcAft>
            </a:pPr>
            <a:r>
              <a:rPr lang="en-US" sz="1400" kern="0" dirty="0" smtClean="0">
                <a:solidFill>
                  <a:srgbClr val="991D85"/>
                </a:solidFill>
              </a:rPr>
              <a:t>Clarify the impact</a:t>
            </a:r>
          </a:p>
          <a:p>
            <a:pPr lvl="2">
              <a:spcAft>
                <a:spcPts val="0"/>
              </a:spcAft>
              <a:buClr>
                <a:srgbClr val="991D85"/>
              </a:buClr>
            </a:pPr>
            <a:r>
              <a:rPr lang="en-US" sz="1400" kern="0" dirty="0" smtClean="0">
                <a:solidFill>
                  <a:srgbClr val="000000"/>
                </a:solidFill>
              </a:rPr>
              <a:t>Will I have a job? What will be my responsibilities?</a:t>
            </a:r>
          </a:p>
          <a:p>
            <a:pPr lvl="2">
              <a:spcAft>
                <a:spcPts val="0"/>
              </a:spcAft>
              <a:buClr>
                <a:srgbClr val="991D85"/>
              </a:buClr>
            </a:pPr>
            <a:r>
              <a:rPr lang="en-US" sz="1400" kern="0" dirty="0" smtClean="0">
                <a:solidFill>
                  <a:srgbClr val="000000"/>
                </a:solidFill>
              </a:rPr>
              <a:t>How will my work assignments and my work environment change?</a:t>
            </a:r>
          </a:p>
          <a:p>
            <a:pPr lvl="2">
              <a:spcAft>
                <a:spcPts val="0"/>
              </a:spcAft>
              <a:buClr>
                <a:srgbClr val="991D85"/>
              </a:buClr>
            </a:pPr>
            <a:r>
              <a:rPr lang="en-US" sz="1400" kern="0" dirty="0" smtClean="0">
                <a:solidFill>
                  <a:srgbClr val="000000"/>
                </a:solidFill>
              </a:rPr>
              <a:t>Will I report to someone else? Who will be responsible for what?</a:t>
            </a:r>
          </a:p>
          <a:p>
            <a:pPr lvl="2">
              <a:spcAft>
                <a:spcPts val="0"/>
              </a:spcAft>
              <a:buClr>
                <a:srgbClr val="991D85"/>
              </a:buClr>
            </a:pPr>
            <a:r>
              <a:rPr lang="en-US" sz="1400" kern="0" dirty="0" smtClean="0">
                <a:solidFill>
                  <a:srgbClr val="000000"/>
                </a:solidFill>
              </a:rPr>
              <a:t>Will I have to follow new guidelines?</a:t>
            </a:r>
            <a:endParaRPr lang="de-DE" sz="1400" kern="0" dirty="0">
              <a:solidFill>
                <a:srgbClr val="000000"/>
              </a:solidFill>
            </a:endParaRPr>
          </a:p>
        </p:txBody>
      </p:sp>
      <p:sp>
        <p:nvSpPr>
          <p:cNvPr id="16" name="Inhaltsplatzhalter 2"/>
          <p:cNvSpPr txBox="1">
            <a:spLocks/>
          </p:cNvSpPr>
          <p:nvPr/>
        </p:nvSpPr>
        <p:spPr bwMode="auto">
          <a:xfrm>
            <a:off x="468312" y="5808751"/>
            <a:ext cx="8675687" cy="50359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72000" tIns="36000" rIns="0" bIns="36000" numCol="1" anchor="t" anchorCtr="0" compatLnSpc="1">
            <a:prstTxWarp prst="textNoShape">
              <a:avLst/>
            </a:prstTxWarp>
            <a:spAutoFit/>
          </a:bodyPr>
          <a:lstStyle>
            <a:lvl1pPr algn="l" rtl="0" fontAlgn="base">
              <a:spcBef>
                <a:spcPct val="0"/>
              </a:spcBef>
              <a:spcAft>
                <a:spcPct val="50000"/>
              </a:spcAft>
              <a:defRPr sz="1700" b="1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1588" algn="l" rtl="0" fontAlgn="base">
              <a:spcBef>
                <a:spcPct val="0"/>
              </a:spcBef>
              <a:spcAft>
                <a:spcPct val="50000"/>
              </a:spcAft>
              <a:defRPr sz="1700">
                <a:solidFill>
                  <a:schemeClr val="tx1"/>
                </a:solidFill>
                <a:latin typeface="+mn-lt"/>
              </a:defRPr>
            </a:lvl2pPr>
            <a:lvl3pPr marL="184150" indent="-180975" algn="l" rtl="0" fontAlgn="base">
              <a:spcBef>
                <a:spcPct val="0"/>
              </a:spcBef>
              <a:spcAft>
                <a:spcPct val="50000"/>
              </a:spcAft>
              <a:buClr>
                <a:schemeClr val="accent2"/>
              </a:buClr>
              <a:buChar char="•"/>
              <a:defRPr sz="1700">
                <a:solidFill>
                  <a:schemeClr val="tx1"/>
                </a:solidFill>
                <a:latin typeface="+mn-lt"/>
              </a:defRPr>
            </a:lvl3pPr>
            <a:lvl4pPr marL="355600" indent="-169863" algn="l" rtl="0" fontAlgn="base">
              <a:spcBef>
                <a:spcPct val="0"/>
              </a:spcBef>
              <a:spcAft>
                <a:spcPct val="50000"/>
              </a:spcAft>
              <a:buClr>
                <a:schemeClr val="hlink"/>
              </a:buClr>
              <a:buChar char="•"/>
              <a:defRPr sz="1700">
                <a:solidFill>
                  <a:schemeClr val="tx1"/>
                </a:solidFill>
                <a:latin typeface="+mn-lt"/>
              </a:defRPr>
            </a:lvl4pPr>
            <a:lvl5pPr marL="546100" indent="-188913" algn="l" rtl="0" fontAlgn="base">
              <a:spcBef>
                <a:spcPct val="0"/>
              </a:spcBef>
              <a:spcAft>
                <a:spcPct val="50000"/>
              </a:spcAft>
              <a:buChar char="•"/>
              <a:defRPr sz="1700">
                <a:solidFill>
                  <a:schemeClr val="tx1"/>
                </a:solidFill>
                <a:latin typeface="+mn-lt"/>
              </a:defRPr>
            </a:lvl5pPr>
            <a:lvl6pPr marL="1003300" indent="-188913" algn="l" rtl="0" fontAlgn="base">
              <a:spcBef>
                <a:spcPct val="0"/>
              </a:spcBef>
              <a:spcAft>
                <a:spcPct val="5000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460500" indent="-188913" algn="l" rtl="0" fontAlgn="base">
              <a:spcBef>
                <a:spcPct val="0"/>
              </a:spcBef>
              <a:spcAft>
                <a:spcPct val="5000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1917700" indent="-188913" algn="l" rtl="0" fontAlgn="base">
              <a:spcBef>
                <a:spcPct val="0"/>
              </a:spcBef>
              <a:spcAft>
                <a:spcPct val="5000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374900" indent="-188913" algn="l" rtl="0" fontAlgn="base">
              <a:spcBef>
                <a:spcPct val="0"/>
              </a:spcBef>
              <a:spcAft>
                <a:spcPct val="5000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Aft>
                <a:spcPts val="300"/>
              </a:spcAft>
            </a:pPr>
            <a:r>
              <a:rPr lang="en-US" sz="1400" dirty="0">
                <a:solidFill>
                  <a:srgbClr val="FFFFFF"/>
                </a:solidFill>
              </a:rPr>
              <a:t>To achieve productive change, the organization has to understand what employees value, </a:t>
            </a:r>
            <a:r>
              <a:rPr lang="en-US" sz="1400" dirty="0" smtClean="0">
                <a:solidFill>
                  <a:srgbClr val="FFFFFF"/>
                </a:solidFill>
              </a:rPr>
              <a:t/>
            </a:r>
            <a:br>
              <a:rPr lang="en-US" sz="1400" dirty="0" smtClean="0">
                <a:solidFill>
                  <a:srgbClr val="FFFFFF"/>
                </a:solidFill>
              </a:rPr>
            </a:br>
            <a:r>
              <a:rPr lang="en-US" sz="1400" dirty="0" smtClean="0">
                <a:solidFill>
                  <a:srgbClr val="FFFFFF"/>
                </a:solidFill>
              </a:rPr>
              <a:t>and </a:t>
            </a:r>
            <a:r>
              <a:rPr lang="en-US" sz="1400" dirty="0">
                <a:solidFill>
                  <a:srgbClr val="FFFFFF"/>
                </a:solidFill>
              </a:rPr>
              <a:t>employees have to value what is feasible.</a:t>
            </a:r>
            <a:endParaRPr lang="en-US" sz="1400" kern="0" dirty="0" smtClean="0">
              <a:solidFill>
                <a:srgbClr val="FFFFFF"/>
              </a:solidFill>
            </a:endParaRPr>
          </a:p>
        </p:txBody>
      </p:sp>
      <p:graphicFrame>
        <p:nvGraphicFramePr>
          <p:cNvPr id="13" name="Diagramm 12"/>
          <p:cNvGraphicFramePr/>
          <p:nvPr>
            <p:extLst>
              <p:ext uri="{D42A27DB-BD31-4B8C-83A1-F6EECF244321}">
                <p14:modId xmlns:p14="http://schemas.microsoft.com/office/powerpoint/2010/main" val="541465408"/>
              </p:ext>
            </p:extLst>
          </p:nvPr>
        </p:nvGraphicFramePr>
        <p:xfrm>
          <a:off x="3059832" y="2708920"/>
          <a:ext cx="3168352" cy="2680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48" name="Gerade Verbindung mit Pfeil 47"/>
          <p:cNvCxnSpPr/>
          <p:nvPr/>
        </p:nvCxnSpPr>
        <p:spPr>
          <a:xfrm>
            <a:off x="5148152" y="3501160"/>
            <a:ext cx="792000" cy="1368000"/>
          </a:xfrm>
          <a:prstGeom prst="bentConnector3">
            <a:avLst>
              <a:gd name="adj1" fmla="val 121103"/>
            </a:avLst>
          </a:prstGeom>
          <a:ln w="19050">
            <a:solidFill>
              <a:schemeClr val="accent1">
                <a:lumMod val="75000"/>
              </a:schemeClr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mit Pfeil 47"/>
          <p:cNvCxnSpPr/>
          <p:nvPr/>
        </p:nvCxnSpPr>
        <p:spPr>
          <a:xfrm rot="10800000" flipV="1">
            <a:off x="3347865" y="3501160"/>
            <a:ext cx="792000" cy="1368000"/>
          </a:xfrm>
          <a:prstGeom prst="bentConnector3">
            <a:avLst>
              <a:gd name="adj1" fmla="val 121103"/>
            </a:avLst>
          </a:prstGeom>
          <a:ln w="19050">
            <a:solidFill>
              <a:schemeClr val="accent1">
                <a:lumMod val="75000"/>
              </a:schemeClr>
            </a:solidFill>
            <a:headEnd type="triangle" w="med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 Verbindung mit Pfeil 47"/>
          <p:cNvCxnSpPr/>
          <p:nvPr/>
        </p:nvCxnSpPr>
        <p:spPr>
          <a:xfrm rot="5400000" flipH="1">
            <a:off x="4671012" y="4675300"/>
            <a:ext cx="18000" cy="1512168"/>
          </a:xfrm>
          <a:prstGeom prst="bentConnector3">
            <a:avLst>
              <a:gd name="adj1" fmla="val -1000876"/>
            </a:avLst>
          </a:prstGeom>
          <a:ln w="19050">
            <a:solidFill>
              <a:schemeClr val="accent1">
                <a:lumMod val="75000"/>
              </a:schemeClr>
            </a:solidFill>
            <a:miter lim="800000"/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ußzeilenplatzhalt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smtClean="0">
                <a:solidFill>
                  <a:srgbClr val="000000"/>
                </a:solidFill>
              </a:rPr>
              <a:t>Post-Merger-/Acquisition Integration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/>
                </a:solidFill>
              </a:rPr>
              <a:t>Page </a:t>
            </a:r>
            <a:fld id="{528ED15F-6C48-4064-B751-2D3E3C9B0EA2}" type="slidenum">
              <a:rPr lang="de-DE" smtClean="0">
                <a:solidFill>
                  <a:srgbClr val="000000"/>
                </a:solidFill>
              </a:rPr>
              <a:pPr/>
              <a:t>15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8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/>
            <a:r>
              <a:rPr lang="de-DE" dirty="0" err="1" smtClean="0"/>
              <a:t>February</a:t>
            </a:r>
            <a:r>
              <a:rPr lang="de-DE" dirty="0" smtClean="0"/>
              <a:t> 26, 2015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3482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de-DE" sz="28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Change – an </a:t>
            </a:r>
            <a:r>
              <a:rPr lang="de-DE" sz="2800" dirty="0" err="1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integrated</a:t>
            </a:r>
            <a:r>
              <a:rPr lang="de-DE" sz="2800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 </a:t>
            </a:r>
            <a:r>
              <a:rPr lang="de-DE" sz="2800" dirty="0" err="1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effort</a:t>
            </a:r>
            <a:r>
              <a:rPr lang="de-DE" sz="2800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accent1">
                    <a:lumMod val="90000"/>
                    <a:lumOff val="10000"/>
                  </a:schemeClr>
                </a:solidFill>
              </a:rPr>
              <a:t>is</a:t>
            </a:r>
            <a:r>
              <a:rPr lang="de-DE" sz="28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 </a:t>
            </a:r>
            <a:r>
              <a:rPr lang="de-DE" sz="2800" dirty="0" err="1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important</a:t>
            </a:r>
            <a:r>
              <a:rPr lang="de-DE" sz="2800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, a </a:t>
            </a:r>
            <a:r>
              <a:rPr lang="de-DE" sz="2800" dirty="0" err="1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short</a:t>
            </a:r>
            <a:r>
              <a:rPr lang="de-DE" sz="2800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-fall </a:t>
            </a:r>
            <a:r>
              <a:rPr lang="de-DE" sz="28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in </a:t>
            </a:r>
            <a:r>
              <a:rPr lang="de-DE" sz="2800" dirty="0" err="1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one</a:t>
            </a:r>
            <a:r>
              <a:rPr lang="de-DE" sz="2800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accent1">
                    <a:lumMod val="90000"/>
                    <a:lumOff val="10000"/>
                  </a:schemeClr>
                </a:solidFill>
              </a:rPr>
              <a:t>of</a:t>
            </a:r>
            <a:r>
              <a:rPr lang="de-DE" sz="28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accent1">
                    <a:lumMod val="90000"/>
                    <a:lumOff val="10000"/>
                  </a:schemeClr>
                </a:solidFill>
              </a:rPr>
              <a:t>the</a:t>
            </a:r>
            <a:r>
              <a:rPr lang="de-DE" sz="28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 </a:t>
            </a:r>
            <a:r>
              <a:rPr lang="de-DE" sz="2800" dirty="0" err="1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areas</a:t>
            </a:r>
            <a:r>
              <a:rPr lang="de-DE" sz="2800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accent1">
                    <a:lumMod val="90000"/>
                    <a:lumOff val="10000"/>
                  </a:schemeClr>
                </a:solidFill>
              </a:rPr>
              <a:t>can</a:t>
            </a:r>
            <a:r>
              <a:rPr lang="de-DE" sz="28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 </a:t>
            </a:r>
            <a:r>
              <a:rPr lang="de-DE" sz="2800" dirty="0" err="1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cause</a:t>
            </a:r>
            <a:r>
              <a:rPr lang="de-DE" sz="2800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 a </a:t>
            </a:r>
            <a:r>
              <a:rPr lang="de-DE" sz="2800" dirty="0" err="1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lot</a:t>
            </a:r>
            <a:r>
              <a:rPr lang="de-DE" sz="2800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 </a:t>
            </a:r>
            <a:r>
              <a:rPr lang="de-DE" sz="2800" dirty="0" err="1">
                <a:solidFill>
                  <a:schemeClr val="accent1">
                    <a:lumMod val="90000"/>
                    <a:lumOff val="10000"/>
                  </a:schemeClr>
                </a:solidFill>
              </a:rPr>
              <a:t>of</a:t>
            </a:r>
            <a:r>
              <a:rPr lang="de-DE" sz="28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 </a:t>
            </a:r>
            <a:r>
              <a:rPr lang="de-DE" sz="2800" dirty="0" err="1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damage</a:t>
            </a:r>
            <a:r>
              <a:rPr lang="de-DE" sz="2800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.</a:t>
            </a:r>
            <a:endParaRPr lang="de-DE" sz="2800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53" name="Rectangle 5"/>
          <p:cNvSpPr>
            <a:spLocks noChangeArrowheads="1"/>
          </p:cNvSpPr>
          <p:nvPr/>
        </p:nvSpPr>
        <p:spPr bwMode="auto">
          <a:xfrm>
            <a:off x="2499759" y="2965018"/>
            <a:ext cx="979010" cy="338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154" name="Text Box 6"/>
          <p:cNvSpPr txBox="1">
            <a:spLocks noChangeArrowheads="1"/>
          </p:cNvSpPr>
          <p:nvPr/>
        </p:nvSpPr>
        <p:spPr bwMode="auto">
          <a:xfrm>
            <a:off x="2586343" y="3009812"/>
            <a:ext cx="80823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Incentives</a:t>
            </a:r>
          </a:p>
        </p:txBody>
      </p:sp>
      <p:sp>
        <p:nvSpPr>
          <p:cNvPr id="156" name="Rectangle 8"/>
          <p:cNvSpPr>
            <a:spLocks noChangeArrowheads="1"/>
          </p:cNvSpPr>
          <p:nvPr/>
        </p:nvSpPr>
        <p:spPr bwMode="auto">
          <a:xfrm>
            <a:off x="5061178" y="2965900"/>
            <a:ext cx="1051954" cy="338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157" name="Text Box 9"/>
          <p:cNvSpPr txBox="1">
            <a:spLocks noChangeArrowheads="1"/>
          </p:cNvSpPr>
          <p:nvPr/>
        </p:nvSpPr>
        <p:spPr bwMode="auto">
          <a:xfrm>
            <a:off x="5033903" y="3006469"/>
            <a:ext cx="115288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Communication</a:t>
            </a:r>
          </a:p>
        </p:txBody>
      </p:sp>
      <p:sp>
        <p:nvSpPr>
          <p:cNvPr id="159" name="Rectangle 11"/>
          <p:cNvSpPr>
            <a:spLocks noChangeArrowheads="1"/>
          </p:cNvSpPr>
          <p:nvPr/>
        </p:nvSpPr>
        <p:spPr bwMode="auto">
          <a:xfrm>
            <a:off x="1554181" y="2965900"/>
            <a:ext cx="672629" cy="338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160" name="Text Box 12"/>
          <p:cNvSpPr txBox="1">
            <a:spLocks noChangeArrowheads="1"/>
          </p:cNvSpPr>
          <p:nvPr/>
        </p:nvSpPr>
        <p:spPr bwMode="auto">
          <a:xfrm>
            <a:off x="1652855" y="3008233"/>
            <a:ext cx="53613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Skills</a:t>
            </a:r>
          </a:p>
        </p:txBody>
      </p:sp>
      <p:sp>
        <p:nvSpPr>
          <p:cNvPr id="162" name="Rectangle 14"/>
          <p:cNvSpPr>
            <a:spLocks noChangeArrowheads="1"/>
          </p:cNvSpPr>
          <p:nvPr/>
        </p:nvSpPr>
        <p:spPr bwMode="auto">
          <a:xfrm>
            <a:off x="426103" y="2970641"/>
            <a:ext cx="867531" cy="33866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164" name="Text Box 17"/>
          <p:cNvSpPr txBox="1">
            <a:spLocks noChangeArrowheads="1"/>
          </p:cNvSpPr>
          <p:nvPr/>
        </p:nvSpPr>
        <p:spPr bwMode="auto">
          <a:xfrm>
            <a:off x="1224610" y="2879469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991D85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165" name="Text Box 18"/>
          <p:cNvSpPr txBox="1">
            <a:spLocks noChangeArrowheads="1"/>
          </p:cNvSpPr>
          <p:nvPr/>
        </p:nvSpPr>
        <p:spPr bwMode="auto">
          <a:xfrm>
            <a:off x="2157786" y="2879469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991D85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166" name="Text Box 19"/>
          <p:cNvSpPr txBox="1">
            <a:spLocks noChangeArrowheads="1"/>
          </p:cNvSpPr>
          <p:nvPr/>
        </p:nvSpPr>
        <p:spPr bwMode="auto">
          <a:xfrm>
            <a:off x="4680648" y="2879469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991D85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168" name="Rectangle 21"/>
          <p:cNvSpPr>
            <a:spLocks noChangeArrowheads="1"/>
          </p:cNvSpPr>
          <p:nvPr/>
        </p:nvSpPr>
        <p:spPr bwMode="auto">
          <a:xfrm>
            <a:off x="3783441" y="2974367"/>
            <a:ext cx="934508" cy="338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169" name="Text Box 22"/>
          <p:cNvSpPr txBox="1">
            <a:spLocks noChangeArrowheads="1"/>
          </p:cNvSpPr>
          <p:nvPr/>
        </p:nvSpPr>
        <p:spPr bwMode="auto">
          <a:xfrm>
            <a:off x="3846483" y="3004005"/>
            <a:ext cx="83708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Resources</a:t>
            </a:r>
          </a:p>
        </p:txBody>
      </p:sp>
      <p:sp>
        <p:nvSpPr>
          <p:cNvPr id="170" name="Text Box 23"/>
          <p:cNvSpPr txBox="1">
            <a:spLocks noChangeArrowheads="1"/>
          </p:cNvSpPr>
          <p:nvPr/>
        </p:nvSpPr>
        <p:spPr bwMode="auto">
          <a:xfrm>
            <a:off x="3422148" y="2879469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991D85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172" name="Rectangle 25"/>
          <p:cNvSpPr>
            <a:spLocks noChangeArrowheads="1"/>
          </p:cNvSpPr>
          <p:nvPr/>
        </p:nvSpPr>
        <p:spPr bwMode="auto">
          <a:xfrm>
            <a:off x="6406648" y="2965018"/>
            <a:ext cx="1076419" cy="338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173" name="Text Box 26"/>
          <p:cNvSpPr txBox="1">
            <a:spLocks noChangeArrowheads="1"/>
          </p:cNvSpPr>
          <p:nvPr/>
        </p:nvSpPr>
        <p:spPr bwMode="auto">
          <a:xfrm>
            <a:off x="6488577" y="3011241"/>
            <a:ext cx="923651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Action </a:t>
            </a:r>
            <a:r>
              <a:rPr lang="en-US" sz="1000" b="1" dirty="0" smtClean="0">
                <a:solidFill>
                  <a:srgbClr val="FFFFFF"/>
                </a:solidFill>
                <a:latin typeface="Helvetica" pitchFamily="34" charset="0"/>
              </a:rPr>
              <a:t>Plan</a:t>
            </a:r>
            <a:endParaRPr lang="en-US" sz="1000" b="1" dirty="0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74" name="Text Box 27"/>
          <p:cNvSpPr txBox="1">
            <a:spLocks noChangeArrowheads="1"/>
          </p:cNvSpPr>
          <p:nvPr/>
        </p:nvSpPr>
        <p:spPr bwMode="auto">
          <a:xfrm>
            <a:off x="6077077" y="2879469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991D85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175" name="Textfeld 174"/>
          <p:cNvSpPr txBox="1"/>
          <p:nvPr/>
        </p:nvSpPr>
        <p:spPr>
          <a:xfrm>
            <a:off x="7578269" y="3017678"/>
            <a:ext cx="1535638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800"/>
              </a:spcAft>
            </a:pPr>
            <a:r>
              <a:rPr lang="de-DE" sz="1200" b="1" dirty="0" smtClean="0">
                <a:solidFill>
                  <a:srgbClr val="991D85"/>
                </a:solidFill>
                <a:latin typeface="Arial"/>
              </a:rPr>
              <a:t>= </a:t>
            </a:r>
            <a:r>
              <a:rPr lang="de-DE" sz="1200" b="1" dirty="0" err="1" smtClean="0">
                <a:solidFill>
                  <a:srgbClr val="991D85"/>
                </a:solidFill>
                <a:latin typeface="Arial"/>
              </a:rPr>
              <a:t>Confusion</a:t>
            </a:r>
            <a:endParaRPr lang="de-DE" sz="1200" b="1" dirty="0" smtClean="0">
              <a:solidFill>
                <a:srgbClr val="991D85"/>
              </a:solidFill>
              <a:latin typeface="Arial"/>
            </a:endParaRPr>
          </a:p>
        </p:txBody>
      </p:sp>
      <p:sp>
        <p:nvSpPr>
          <p:cNvPr id="177" name="Rectangle 5"/>
          <p:cNvSpPr>
            <a:spLocks noChangeArrowheads="1"/>
          </p:cNvSpPr>
          <p:nvPr/>
        </p:nvSpPr>
        <p:spPr bwMode="auto">
          <a:xfrm>
            <a:off x="2499759" y="3503362"/>
            <a:ext cx="979010" cy="338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178" name="Text Box 6"/>
          <p:cNvSpPr txBox="1">
            <a:spLocks noChangeArrowheads="1"/>
          </p:cNvSpPr>
          <p:nvPr/>
        </p:nvSpPr>
        <p:spPr bwMode="auto">
          <a:xfrm>
            <a:off x="2586343" y="3548156"/>
            <a:ext cx="80823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Incentives</a:t>
            </a:r>
          </a:p>
        </p:txBody>
      </p:sp>
      <p:sp>
        <p:nvSpPr>
          <p:cNvPr id="180" name="Rectangle 8"/>
          <p:cNvSpPr>
            <a:spLocks noChangeArrowheads="1"/>
          </p:cNvSpPr>
          <p:nvPr/>
        </p:nvSpPr>
        <p:spPr bwMode="auto">
          <a:xfrm>
            <a:off x="5061178" y="3504244"/>
            <a:ext cx="1051954" cy="338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181" name="Text Box 9"/>
          <p:cNvSpPr txBox="1">
            <a:spLocks noChangeArrowheads="1"/>
          </p:cNvSpPr>
          <p:nvPr/>
        </p:nvSpPr>
        <p:spPr bwMode="auto">
          <a:xfrm>
            <a:off x="5033903" y="3544813"/>
            <a:ext cx="115288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Communication</a:t>
            </a:r>
          </a:p>
        </p:txBody>
      </p:sp>
      <p:sp>
        <p:nvSpPr>
          <p:cNvPr id="183" name="Rectangle 11"/>
          <p:cNvSpPr>
            <a:spLocks noChangeArrowheads="1"/>
          </p:cNvSpPr>
          <p:nvPr/>
        </p:nvSpPr>
        <p:spPr bwMode="auto">
          <a:xfrm>
            <a:off x="1554181" y="3504244"/>
            <a:ext cx="672629" cy="33866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186" name="Rectangle 14"/>
          <p:cNvSpPr>
            <a:spLocks noChangeArrowheads="1"/>
          </p:cNvSpPr>
          <p:nvPr/>
        </p:nvSpPr>
        <p:spPr bwMode="auto">
          <a:xfrm>
            <a:off x="426103" y="3508985"/>
            <a:ext cx="867531" cy="338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187" name="Text Box 15"/>
          <p:cNvSpPr txBox="1">
            <a:spLocks noChangeArrowheads="1"/>
          </p:cNvSpPr>
          <p:nvPr/>
        </p:nvSpPr>
        <p:spPr bwMode="auto">
          <a:xfrm>
            <a:off x="580486" y="3558275"/>
            <a:ext cx="58702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Vision</a:t>
            </a:r>
          </a:p>
        </p:txBody>
      </p:sp>
      <p:sp>
        <p:nvSpPr>
          <p:cNvPr id="188" name="Text Box 17"/>
          <p:cNvSpPr txBox="1">
            <a:spLocks noChangeArrowheads="1"/>
          </p:cNvSpPr>
          <p:nvPr/>
        </p:nvSpPr>
        <p:spPr bwMode="auto">
          <a:xfrm>
            <a:off x="1224610" y="3417813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991D85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189" name="Text Box 18"/>
          <p:cNvSpPr txBox="1">
            <a:spLocks noChangeArrowheads="1"/>
          </p:cNvSpPr>
          <p:nvPr/>
        </p:nvSpPr>
        <p:spPr bwMode="auto">
          <a:xfrm>
            <a:off x="2157786" y="3417813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991D85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190" name="Text Box 19"/>
          <p:cNvSpPr txBox="1">
            <a:spLocks noChangeArrowheads="1"/>
          </p:cNvSpPr>
          <p:nvPr/>
        </p:nvSpPr>
        <p:spPr bwMode="auto">
          <a:xfrm>
            <a:off x="4680648" y="3417813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991D85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192" name="Rectangle 21"/>
          <p:cNvSpPr>
            <a:spLocks noChangeArrowheads="1"/>
          </p:cNvSpPr>
          <p:nvPr/>
        </p:nvSpPr>
        <p:spPr bwMode="auto">
          <a:xfrm>
            <a:off x="3783441" y="3512711"/>
            <a:ext cx="934508" cy="338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193" name="Text Box 22"/>
          <p:cNvSpPr txBox="1">
            <a:spLocks noChangeArrowheads="1"/>
          </p:cNvSpPr>
          <p:nvPr/>
        </p:nvSpPr>
        <p:spPr bwMode="auto">
          <a:xfrm>
            <a:off x="3846483" y="3542349"/>
            <a:ext cx="83708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Resources</a:t>
            </a:r>
          </a:p>
        </p:txBody>
      </p:sp>
      <p:sp>
        <p:nvSpPr>
          <p:cNvPr id="194" name="Text Box 23"/>
          <p:cNvSpPr txBox="1">
            <a:spLocks noChangeArrowheads="1"/>
          </p:cNvSpPr>
          <p:nvPr/>
        </p:nvSpPr>
        <p:spPr bwMode="auto">
          <a:xfrm>
            <a:off x="3422148" y="3417813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991D85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196" name="Rectangle 25"/>
          <p:cNvSpPr>
            <a:spLocks noChangeArrowheads="1"/>
          </p:cNvSpPr>
          <p:nvPr/>
        </p:nvSpPr>
        <p:spPr bwMode="auto">
          <a:xfrm>
            <a:off x="6406648" y="3503362"/>
            <a:ext cx="1076419" cy="338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197" name="Text Box 26"/>
          <p:cNvSpPr txBox="1">
            <a:spLocks noChangeArrowheads="1"/>
          </p:cNvSpPr>
          <p:nvPr/>
        </p:nvSpPr>
        <p:spPr bwMode="auto">
          <a:xfrm>
            <a:off x="6488577" y="3549585"/>
            <a:ext cx="923651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Action </a:t>
            </a:r>
            <a:r>
              <a:rPr lang="en-US" sz="1000" b="1" dirty="0" smtClean="0">
                <a:solidFill>
                  <a:srgbClr val="FFFFFF"/>
                </a:solidFill>
                <a:latin typeface="Helvetica" pitchFamily="34" charset="0"/>
              </a:rPr>
              <a:t>Plan</a:t>
            </a:r>
            <a:endParaRPr lang="en-US" sz="1000" b="1" dirty="0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198" name="Text Box 27"/>
          <p:cNvSpPr txBox="1">
            <a:spLocks noChangeArrowheads="1"/>
          </p:cNvSpPr>
          <p:nvPr/>
        </p:nvSpPr>
        <p:spPr bwMode="auto">
          <a:xfrm>
            <a:off x="6077077" y="3417813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991D85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199" name="Textfeld 198"/>
          <p:cNvSpPr txBox="1"/>
          <p:nvPr/>
        </p:nvSpPr>
        <p:spPr>
          <a:xfrm>
            <a:off x="7578269" y="3556022"/>
            <a:ext cx="1535638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800"/>
              </a:spcAft>
            </a:pPr>
            <a:r>
              <a:rPr lang="de-DE" sz="1200" b="1" dirty="0" smtClean="0">
                <a:solidFill>
                  <a:srgbClr val="991D85"/>
                </a:solidFill>
                <a:latin typeface="Arial"/>
              </a:rPr>
              <a:t>= </a:t>
            </a:r>
            <a:r>
              <a:rPr lang="de-DE" sz="1200" b="1" dirty="0" err="1" smtClean="0">
                <a:solidFill>
                  <a:srgbClr val="991D85"/>
                </a:solidFill>
                <a:latin typeface="Arial"/>
              </a:rPr>
              <a:t>Anxiety</a:t>
            </a:r>
            <a:endParaRPr lang="de-DE" sz="1200" b="1" dirty="0" smtClean="0">
              <a:solidFill>
                <a:srgbClr val="991D85"/>
              </a:solidFill>
              <a:latin typeface="Arial"/>
            </a:endParaRPr>
          </a:p>
        </p:txBody>
      </p:sp>
      <p:sp>
        <p:nvSpPr>
          <p:cNvPr id="202" name="Rectangle 5"/>
          <p:cNvSpPr>
            <a:spLocks noChangeArrowheads="1"/>
          </p:cNvSpPr>
          <p:nvPr/>
        </p:nvSpPr>
        <p:spPr bwMode="auto">
          <a:xfrm>
            <a:off x="2499759" y="4080911"/>
            <a:ext cx="979010" cy="33866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205" name="Rectangle 8"/>
          <p:cNvSpPr>
            <a:spLocks noChangeArrowheads="1"/>
          </p:cNvSpPr>
          <p:nvPr/>
        </p:nvSpPr>
        <p:spPr bwMode="auto">
          <a:xfrm>
            <a:off x="5061178" y="4081793"/>
            <a:ext cx="1051954" cy="338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206" name="Text Box 9"/>
          <p:cNvSpPr txBox="1">
            <a:spLocks noChangeArrowheads="1"/>
          </p:cNvSpPr>
          <p:nvPr/>
        </p:nvSpPr>
        <p:spPr bwMode="auto">
          <a:xfrm>
            <a:off x="5033903" y="4122362"/>
            <a:ext cx="115288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Communication</a:t>
            </a:r>
          </a:p>
        </p:txBody>
      </p:sp>
      <p:sp>
        <p:nvSpPr>
          <p:cNvPr id="208" name="Rectangle 11"/>
          <p:cNvSpPr>
            <a:spLocks noChangeArrowheads="1"/>
          </p:cNvSpPr>
          <p:nvPr/>
        </p:nvSpPr>
        <p:spPr bwMode="auto">
          <a:xfrm>
            <a:off x="1554181" y="4081793"/>
            <a:ext cx="672629" cy="338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209" name="Text Box 12"/>
          <p:cNvSpPr txBox="1">
            <a:spLocks noChangeArrowheads="1"/>
          </p:cNvSpPr>
          <p:nvPr/>
        </p:nvSpPr>
        <p:spPr bwMode="auto">
          <a:xfrm>
            <a:off x="1652855" y="4124126"/>
            <a:ext cx="53613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Skills</a:t>
            </a:r>
          </a:p>
        </p:txBody>
      </p:sp>
      <p:sp>
        <p:nvSpPr>
          <p:cNvPr id="211" name="Rectangle 14"/>
          <p:cNvSpPr>
            <a:spLocks noChangeArrowheads="1"/>
          </p:cNvSpPr>
          <p:nvPr/>
        </p:nvSpPr>
        <p:spPr bwMode="auto">
          <a:xfrm>
            <a:off x="426103" y="4071145"/>
            <a:ext cx="867531" cy="338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212" name="Text Box 15"/>
          <p:cNvSpPr txBox="1">
            <a:spLocks noChangeArrowheads="1"/>
          </p:cNvSpPr>
          <p:nvPr/>
        </p:nvSpPr>
        <p:spPr bwMode="auto">
          <a:xfrm>
            <a:off x="580486" y="4120435"/>
            <a:ext cx="58702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Vision</a:t>
            </a:r>
          </a:p>
        </p:txBody>
      </p:sp>
      <p:sp>
        <p:nvSpPr>
          <p:cNvPr id="213" name="Text Box 17"/>
          <p:cNvSpPr txBox="1">
            <a:spLocks noChangeArrowheads="1"/>
          </p:cNvSpPr>
          <p:nvPr/>
        </p:nvSpPr>
        <p:spPr bwMode="auto">
          <a:xfrm>
            <a:off x="1224610" y="3995362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991D85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214" name="Text Box 18"/>
          <p:cNvSpPr txBox="1">
            <a:spLocks noChangeArrowheads="1"/>
          </p:cNvSpPr>
          <p:nvPr/>
        </p:nvSpPr>
        <p:spPr bwMode="auto">
          <a:xfrm>
            <a:off x="2157786" y="3995362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991D85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215" name="Text Box 19"/>
          <p:cNvSpPr txBox="1">
            <a:spLocks noChangeArrowheads="1"/>
          </p:cNvSpPr>
          <p:nvPr/>
        </p:nvSpPr>
        <p:spPr bwMode="auto">
          <a:xfrm>
            <a:off x="4680648" y="3995362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991D85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217" name="Rectangle 21"/>
          <p:cNvSpPr>
            <a:spLocks noChangeArrowheads="1"/>
          </p:cNvSpPr>
          <p:nvPr/>
        </p:nvSpPr>
        <p:spPr bwMode="auto">
          <a:xfrm>
            <a:off x="3783441" y="4090260"/>
            <a:ext cx="934508" cy="338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218" name="Text Box 22"/>
          <p:cNvSpPr txBox="1">
            <a:spLocks noChangeArrowheads="1"/>
          </p:cNvSpPr>
          <p:nvPr/>
        </p:nvSpPr>
        <p:spPr bwMode="auto">
          <a:xfrm>
            <a:off x="3846483" y="4119898"/>
            <a:ext cx="83708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Resources</a:t>
            </a:r>
          </a:p>
        </p:txBody>
      </p:sp>
      <p:sp>
        <p:nvSpPr>
          <p:cNvPr id="219" name="Text Box 23"/>
          <p:cNvSpPr txBox="1">
            <a:spLocks noChangeArrowheads="1"/>
          </p:cNvSpPr>
          <p:nvPr/>
        </p:nvSpPr>
        <p:spPr bwMode="auto">
          <a:xfrm>
            <a:off x="3422148" y="3995362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991D85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221" name="Rectangle 25"/>
          <p:cNvSpPr>
            <a:spLocks noChangeArrowheads="1"/>
          </p:cNvSpPr>
          <p:nvPr/>
        </p:nvSpPr>
        <p:spPr bwMode="auto">
          <a:xfrm>
            <a:off x="6406648" y="4080911"/>
            <a:ext cx="1076419" cy="338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222" name="Text Box 26"/>
          <p:cNvSpPr txBox="1">
            <a:spLocks noChangeArrowheads="1"/>
          </p:cNvSpPr>
          <p:nvPr/>
        </p:nvSpPr>
        <p:spPr bwMode="auto">
          <a:xfrm>
            <a:off x="6488577" y="4127134"/>
            <a:ext cx="923651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Action </a:t>
            </a:r>
            <a:r>
              <a:rPr lang="en-US" sz="1000" b="1" dirty="0" smtClean="0">
                <a:solidFill>
                  <a:srgbClr val="FFFFFF"/>
                </a:solidFill>
                <a:latin typeface="Helvetica" pitchFamily="34" charset="0"/>
              </a:rPr>
              <a:t>Plan</a:t>
            </a:r>
            <a:endParaRPr lang="en-US" sz="1000" b="1" dirty="0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223" name="Text Box 27"/>
          <p:cNvSpPr txBox="1">
            <a:spLocks noChangeArrowheads="1"/>
          </p:cNvSpPr>
          <p:nvPr/>
        </p:nvSpPr>
        <p:spPr bwMode="auto">
          <a:xfrm>
            <a:off x="6077077" y="3995362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991D85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224" name="Textfeld 223"/>
          <p:cNvSpPr txBox="1"/>
          <p:nvPr/>
        </p:nvSpPr>
        <p:spPr>
          <a:xfrm>
            <a:off x="7578268" y="4108600"/>
            <a:ext cx="1830591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200" b="1" dirty="0" smtClean="0">
                <a:solidFill>
                  <a:srgbClr val="991D85"/>
                </a:solidFill>
                <a:latin typeface="Arial"/>
              </a:rPr>
              <a:t>= Loss </a:t>
            </a:r>
            <a:r>
              <a:rPr lang="de-DE" sz="1200" b="1" dirty="0" err="1" smtClean="0">
                <a:solidFill>
                  <a:srgbClr val="991D85"/>
                </a:solidFill>
                <a:latin typeface="Arial"/>
              </a:rPr>
              <a:t>of</a:t>
            </a:r>
            <a:r>
              <a:rPr lang="de-DE" sz="1200" b="1" dirty="0" smtClean="0">
                <a:solidFill>
                  <a:srgbClr val="991D85"/>
                </a:solidFill>
                <a:latin typeface="Arial"/>
              </a:rPr>
              <a:t> Speed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200" b="1" dirty="0" smtClean="0">
                <a:solidFill>
                  <a:srgbClr val="991D85"/>
                </a:solidFill>
                <a:latin typeface="Arial"/>
              </a:rPr>
              <a:t>   &amp; Quality</a:t>
            </a:r>
          </a:p>
        </p:txBody>
      </p:sp>
      <p:sp>
        <p:nvSpPr>
          <p:cNvPr id="226" name="Rectangle 5"/>
          <p:cNvSpPr>
            <a:spLocks noChangeArrowheads="1"/>
          </p:cNvSpPr>
          <p:nvPr/>
        </p:nvSpPr>
        <p:spPr bwMode="auto">
          <a:xfrm>
            <a:off x="2501111" y="4602718"/>
            <a:ext cx="979010" cy="338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227" name="Text Box 6"/>
          <p:cNvSpPr txBox="1">
            <a:spLocks noChangeArrowheads="1"/>
          </p:cNvSpPr>
          <p:nvPr/>
        </p:nvSpPr>
        <p:spPr bwMode="auto">
          <a:xfrm>
            <a:off x="2562531" y="4647512"/>
            <a:ext cx="80823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Incentives</a:t>
            </a:r>
          </a:p>
        </p:txBody>
      </p:sp>
      <p:sp>
        <p:nvSpPr>
          <p:cNvPr id="229" name="Rectangle 8"/>
          <p:cNvSpPr>
            <a:spLocks noChangeArrowheads="1"/>
          </p:cNvSpPr>
          <p:nvPr/>
        </p:nvSpPr>
        <p:spPr bwMode="auto">
          <a:xfrm>
            <a:off x="5062530" y="4603600"/>
            <a:ext cx="1051954" cy="338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230" name="Text Box 9"/>
          <p:cNvSpPr txBox="1">
            <a:spLocks noChangeArrowheads="1"/>
          </p:cNvSpPr>
          <p:nvPr/>
        </p:nvSpPr>
        <p:spPr bwMode="auto">
          <a:xfrm>
            <a:off x="5046095" y="4644169"/>
            <a:ext cx="115288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Communication</a:t>
            </a:r>
          </a:p>
        </p:txBody>
      </p:sp>
      <p:sp>
        <p:nvSpPr>
          <p:cNvPr id="232" name="Rectangle 11"/>
          <p:cNvSpPr>
            <a:spLocks noChangeArrowheads="1"/>
          </p:cNvSpPr>
          <p:nvPr/>
        </p:nvSpPr>
        <p:spPr bwMode="auto">
          <a:xfrm>
            <a:off x="1555533" y="4603600"/>
            <a:ext cx="672629" cy="338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233" name="Text Box 12"/>
          <p:cNvSpPr txBox="1">
            <a:spLocks noChangeArrowheads="1"/>
          </p:cNvSpPr>
          <p:nvPr/>
        </p:nvSpPr>
        <p:spPr bwMode="auto">
          <a:xfrm>
            <a:off x="1654207" y="4645933"/>
            <a:ext cx="53613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Skills</a:t>
            </a:r>
          </a:p>
        </p:txBody>
      </p:sp>
      <p:sp>
        <p:nvSpPr>
          <p:cNvPr id="235" name="Rectangle 14"/>
          <p:cNvSpPr>
            <a:spLocks noChangeArrowheads="1"/>
          </p:cNvSpPr>
          <p:nvPr/>
        </p:nvSpPr>
        <p:spPr bwMode="auto">
          <a:xfrm>
            <a:off x="434860" y="4608341"/>
            <a:ext cx="867531" cy="338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236" name="Text Box 15"/>
          <p:cNvSpPr txBox="1">
            <a:spLocks noChangeArrowheads="1"/>
          </p:cNvSpPr>
          <p:nvPr/>
        </p:nvSpPr>
        <p:spPr bwMode="auto">
          <a:xfrm>
            <a:off x="589243" y="4657631"/>
            <a:ext cx="58702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Vision</a:t>
            </a:r>
          </a:p>
        </p:txBody>
      </p:sp>
      <p:sp>
        <p:nvSpPr>
          <p:cNvPr id="237" name="Text Box 17"/>
          <p:cNvSpPr txBox="1">
            <a:spLocks noChangeArrowheads="1"/>
          </p:cNvSpPr>
          <p:nvPr/>
        </p:nvSpPr>
        <p:spPr bwMode="auto">
          <a:xfrm>
            <a:off x="1225962" y="4517169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991D85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238" name="Text Box 18"/>
          <p:cNvSpPr txBox="1">
            <a:spLocks noChangeArrowheads="1"/>
          </p:cNvSpPr>
          <p:nvPr/>
        </p:nvSpPr>
        <p:spPr bwMode="auto">
          <a:xfrm>
            <a:off x="2159138" y="4517169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991D85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239" name="Text Box 19"/>
          <p:cNvSpPr txBox="1">
            <a:spLocks noChangeArrowheads="1"/>
          </p:cNvSpPr>
          <p:nvPr/>
        </p:nvSpPr>
        <p:spPr bwMode="auto">
          <a:xfrm>
            <a:off x="4682000" y="4517169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991D85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241" name="Rectangle 21"/>
          <p:cNvSpPr>
            <a:spLocks noChangeArrowheads="1"/>
          </p:cNvSpPr>
          <p:nvPr/>
        </p:nvSpPr>
        <p:spPr bwMode="auto">
          <a:xfrm>
            <a:off x="3784793" y="4612067"/>
            <a:ext cx="934508" cy="33866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243" name="Text Box 23"/>
          <p:cNvSpPr txBox="1">
            <a:spLocks noChangeArrowheads="1"/>
          </p:cNvSpPr>
          <p:nvPr/>
        </p:nvSpPr>
        <p:spPr bwMode="auto">
          <a:xfrm>
            <a:off x="3423500" y="4517169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991D85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245" name="Rectangle 25"/>
          <p:cNvSpPr>
            <a:spLocks noChangeArrowheads="1"/>
          </p:cNvSpPr>
          <p:nvPr/>
        </p:nvSpPr>
        <p:spPr bwMode="auto">
          <a:xfrm>
            <a:off x="6408000" y="4602718"/>
            <a:ext cx="1076419" cy="338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246" name="Text Box 26"/>
          <p:cNvSpPr txBox="1">
            <a:spLocks noChangeArrowheads="1"/>
          </p:cNvSpPr>
          <p:nvPr/>
        </p:nvSpPr>
        <p:spPr bwMode="auto">
          <a:xfrm>
            <a:off x="6489929" y="4648941"/>
            <a:ext cx="923651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Action </a:t>
            </a:r>
            <a:r>
              <a:rPr lang="en-US" sz="1000" b="1" dirty="0" smtClean="0">
                <a:solidFill>
                  <a:srgbClr val="FFFFFF"/>
                </a:solidFill>
                <a:latin typeface="Helvetica" pitchFamily="34" charset="0"/>
              </a:rPr>
              <a:t>Plan</a:t>
            </a:r>
            <a:endParaRPr lang="en-US" sz="1000" b="1" dirty="0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247" name="Text Box 27"/>
          <p:cNvSpPr txBox="1">
            <a:spLocks noChangeArrowheads="1"/>
          </p:cNvSpPr>
          <p:nvPr/>
        </p:nvSpPr>
        <p:spPr bwMode="auto">
          <a:xfrm>
            <a:off x="6078429" y="4517169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991D85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248" name="Textfeld 247"/>
          <p:cNvSpPr txBox="1"/>
          <p:nvPr/>
        </p:nvSpPr>
        <p:spPr>
          <a:xfrm>
            <a:off x="7579621" y="4655378"/>
            <a:ext cx="1535638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800"/>
              </a:spcAft>
            </a:pPr>
            <a:r>
              <a:rPr lang="de-DE" sz="1200" b="1" dirty="0" smtClean="0">
                <a:solidFill>
                  <a:srgbClr val="991D85"/>
                </a:solidFill>
                <a:latin typeface="Arial"/>
              </a:rPr>
              <a:t>= Frustration</a:t>
            </a:r>
          </a:p>
        </p:txBody>
      </p:sp>
      <p:sp>
        <p:nvSpPr>
          <p:cNvPr id="250" name="Rectangle 5"/>
          <p:cNvSpPr>
            <a:spLocks noChangeArrowheads="1"/>
          </p:cNvSpPr>
          <p:nvPr/>
        </p:nvSpPr>
        <p:spPr bwMode="auto">
          <a:xfrm>
            <a:off x="2499761" y="5140490"/>
            <a:ext cx="979010" cy="338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251" name="Text Box 6"/>
          <p:cNvSpPr txBox="1">
            <a:spLocks noChangeArrowheads="1"/>
          </p:cNvSpPr>
          <p:nvPr/>
        </p:nvSpPr>
        <p:spPr bwMode="auto">
          <a:xfrm>
            <a:off x="2586345" y="5185284"/>
            <a:ext cx="80823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Incentives</a:t>
            </a:r>
          </a:p>
        </p:txBody>
      </p:sp>
      <p:sp>
        <p:nvSpPr>
          <p:cNvPr id="253" name="Rectangle 8"/>
          <p:cNvSpPr>
            <a:spLocks noChangeArrowheads="1"/>
          </p:cNvSpPr>
          <p:nvPr/>
        </p:nvSpPr>
        <p:spPr bwMode="auto">
          <a:xfrm>
            <a:off x="5061180" y="5141372"/>
            <a:ext cx="1051954" cy="33866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256" name="Rectangle 11"/>
          <p:cNvSpPr>
            <a:spLocks noChangeArrowheads="1"/>
          </p:cNvSpPr>
          <p:nvPr/>
        </p:nvSpPr>
        <p:spPr bwMode="auto">
          <a:xfrm>
            <a:off x="1554183" y="5141372"/>
            <a:ext cx="672629" cy="338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257" name="Text Box 12"/>
          <p:cNvSpPr txBox="1">
            <a:spLocks noChangeArrowheads="1"/>
          </p:cNvSpPr>
          <p:nvPr/>
        </p:nvSpPr>
        <p:spPr bwMode="auto">
          <a:xfrm>
            <a:off x="1652857" y="5183705"/>
            <a:ext cx="53613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Skills</a:t>
            </a:r>
          </a:p>
        </p:txBody>
      </p:sp>
      <p:sp>
        <p:nvSpPr>
          <p:cNvPr id="259" name="Rectangle 14"/>
          <p:cNvSpPr>
            <a:spLocks noChangeArrowheads="1"/>
          </p:cNvSpPr>
          <p:nvPr/>
        </p:nvSpPr>
        <p:spPr bwMode="auto">
          <a:xfrm>
            <a:off x="426105" y="5146113"/>
            <a:ext cx="867531" cy="338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260" name="Text Box 15"/>
          <p:cNvSpPr txBox="1">
            <a:spLocks noChangeArrowheads="1"/>
          </p:cNvSpPr>
          <p:nvPr/>
        </p:nvSpPr>
        <p:spPr bwMode="auto">
          <a:xfrm>
            <a:off x="580488" y="5195403"/>
            <a:ext cx="58702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Vision</a:t>
            </a:r>
          </a:p>
        </p:txBody>
      </p:sp>
      <p:sp>
        <p:nvSpPr>
          <p:cNvPr id="261" name="Text Box 17"/>
          <p:cNvSpPr txBox="1">
            <a:spLocks noChangeArrowheads="1"/>
          </p:cNvSpPr>
          <p:nvPr/>
        </p:nvSpPr>
        <p:spPr bwMode="auto">
          <a:xfrm>
            <a:off x="1224612" y="5041003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991D85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262" name="Text Box 18"/>
          <p:cNvSpPr txBox="1">
            <a:spLocks noChangeArrowheads="1"/>
          </p:cNvSpPr>
          <p:nvPr/>
        </p:nvSpPr>
        <p:spPr bwMode="auto">
          <a:xfrm>
            <a:off x="2157788" y="5041003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991D85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263" name="Text Box 19"/>
          <p:cNvSpPr txBox="1">
            <a:spLocks noChangeArrowheads="1"/>
          </p:cNvSpPr>
          <p:nvPr/>
        </p:nvSpPr>
        <p:spPr bwMode="auto">
          <a:xfrm>
            <a:off x="4680650" y="5041003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991D85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265" name="Rectangle 21"/>
          <p:cNvSpPr>
            <a:spLocks noChangeArrowheads="1"/>
          </p:cNvSpPr>
          <p:nvPr/>
        </p:nvSpPr>
        <p:spPr bwMode="auto">
          <a:xfrm>
            <a:off x="3738473" y="5149839"/>
            <a:ext cx="934508" cy="338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266" name="Text Box 22"/>
          <p:cNvSpPr txBox="1">
            <a:spLocks noChangeArrowheads="1"/>
          </p:cNvSpPr>
          <p:nvPr/>
        </p:nvSpPr>
        <p:spPr bwMode="auto">
          <a:xfrm>
            <a:off x="3810481" y="5179477"/>
            <a:ext cx="83708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Resources</a:t>
            </a:r>
          </a:p>
        </p:txBody>
      </p:sp>
      <p:sp>
        <p:nvSpPr>
          <p:cNvPr id="267" name="Text Box 23"/>
          <p:cNvSpPr txBox="1">
            <a:spLocks noChangeArrowheads="1"/>
          </p:cNvSpPr>
          <p:nvPr/>
        </p:nvSpPr>
        <p:spPr bwMode="auto">
          <a:xfrm>
            <a:off x="3422150" y="5041003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991D85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269" name="Rectangle 25"/>
          <p:cNvSpPr>
            <a:spLocks noChangeArrowheads="1"/>
          </p:cNvSpPr>
          <p:nvPr/>
        </p:nvSpPr>
        <p:spPr bwMode="auto">
          <a:xfrm>
            <a:off x="6406650" y="5140490"/>
            <a:ext cx="1076419" cy="338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270" name="Text Box 26"/>
          <p:cNvSpPr txBox="1">
            <a:spLocks noChangeArrowheads="1"/>
          </p:cNvSpPr>
          <p:nvPr/>
        </p:nvSpPr>
        <p:spPr bwMode="auto">
          <a:xfrm>
            <a:off x="6488579" y="5186713"/>
            <a:ext cx="923651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Action </a:t>
            </a:r>
            <a:r>
              <a:rPr lang="en-US" sz="1000" b="1" dirty="0" smtClean="0">
                <a:solidFill>
                  <a:srgbClr val="FFFFFF"/>
                </a:solidFill>
                <a:latin typeface="Helvetica" pitchFamily="34" charset="0"/>
              </a:rPr>
              <a:t>Plan</a:t>
            </a:r>
            <a:endParaRPr lang="en-US" sz="1000" b="1" dirty="0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271" name="Text Box 27"/>
          <p:cNvSpPr txBox="1">
            <a:spLocks noChangeArrowheads="1"/>
          </p:cNvSpPr>
          <p:nvPr/>
        </p:nvSpPr>
        <p:spPr bwMode="auto">
          <a:xfrm>
            <a:off x="6077079" y="5041003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991D85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272" name="Textfeld 271"/>
          <p:cNvSpPr txBox="1"/>
          <p:nvPr/>
        </p:nvSpPr>
        <p:spPr>
          <a:xfrm>
            <a:off x="7578272" y="5132175"/>
            <a:ext cx="183059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200" b="1" dirty="0" smtClean="0">
                <a:solidFill>
                  <a:srgbClr val="991D85"/>
                </a:solidFill>
                <a:latin typeface="Arial"/>
              </a:rPr>
              <a:t>= Fear, Doubt &amp;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200" b="1" dirty="0" smtClean="0">
                <a:solidFill>
                  <a:srgbClr val="991D85"/>
                </a:solidFill>
                <a:latin typeface="Arial"/>
              </a:rPr>
              <a:t>   </a:t>
            </a:r>
            <a:r>
              <a:rPr lang="de-DE" sz="1200" b="1" dirty="0" err="1" smtClean="0">
                <a:solidFill>
                  <a:srgbClr val="991D85"/>
                </a:solidFill>
                <a:latin typeface="Arial"/>
              </a:rPr>
              <a:t>Uncertainty</a:t>
            </a:r>
            <a:r>
              <a:rPr lang="de-DE" sz="1200" b="1" dirty="0" smtClean="0">
                <a:solidFill>
                  <a:srgbClr val="991D85"/>
                </a:solidFill>
                <a:latin typeface="Arial"/>
              </a:rPr>
              <a:t> </a:t>
            </a:r>
          </a:p>
        </p:txBody>
      </p:sp>
      <p:sp>
        <p:nvSpPr>
          <p:cNvPr id="5" name="Footer Placeholder 1"/>
          <p:cNvSpPr txBox="1">
            <a:spLocks/>
          </p:cNvSpPr>
          <p:nvPr/>
        </p:nvSpPr>
        <p:spPr>
          <a:xfrm>
            <a:off x="446827" y="6173414"/>
            <a:ext cx="2895600" cy="15388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smtClean="0">
                <a:solidFill>
                  <a:srgbClr val="000000"/>
                </a:solidFill>
                <a:latin typeface="Helvetica" pitchFamily="34" charset="0"/>
              </a:rPr>
              <a:t>© Ward Management 2009</a:t>
            </a:r>
            <a:endParaRPr lang="en-US" sz="1000" dirty="0">
              <a:solidFill>
                <a:srgbClr val="000000"/>
              </a:solidFill>
              <a:latin typeface="Helvetica" pitchFamily="34" charset="0"/>
            </a:endParaRPr>
          </a:p>
        </p:txBody>
      </p:sp>
      <p:sp>
        <p:nvSpPr>
          <p:cNvPr id="275" name="Rectangle 5"/>
          <p:cNvSpPr>
            <a:spLocks noChangeArrowheads="1"/>
          </p:cNvSpPr>
          <p:nvPr/>
        </p:nvSpPr>
        <p:spPr bwMode="auto">
          <a:xfrm>
            <a:off x="2499759" y="5714838"/>
            <a:ext cx="979010" cy="338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276" name="Text Box 6"/>
          <p:cNvSpPr txBox="1">
            <a:spLocks noChangeArrowheads="1"/>
          </p:cNvSpPr>
          <p:nvPr/>
        </p:nvSpPr>
        <p:spPr bwMode="auto">
          <a:xfrm>
            <a:off x="2586343" y="5759632"/>
            <a:ext cx="80823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Incentives</a:t>
            </a:r>
          </a:p>
        </p:txBody>
      </p:sp>
      <p:sp>
        <p:nvSpPr>
          <p:cNvPr id="278" name="Rectangle 8"/>
          <p:cNvSpPr>
            <a:spLocks noChangeArrowheads="1"/>
          </p:cNvSpPr>
          <p:nvPr/>
        </p:nvSpPr>
        <p:spPr bwMode="auto">
          <a:xfrm>
            <a:off x="5061178" y="5715720"/>
            <a:ext cx="1051954" cy="338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279" name="Text Box 9"/>
          <p:cNvSpPr txBox="1">
            <a:spLocks noChangeArrowheads="1"/>
          </p:cNvSpPr>
          <p:nvPr/>
        </p:nvSpPr>
        <p:spPr bwMode="auto">
          <a:xfrm>
            <a:off x="5033903" y="5756289"/>
            <a:ext cx="115288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Communication</a:t>
            </a:r>
          </a:p>
        </p:txBody>
      </p:sp>
      <p:sp>
        <p:nvSpPr>
          <p:cNvPr id="281" name="Rectangle 11"/>
          <p:cNvSpPr>
            <a:spLocks noChangeArrowheads="1"/>
          </p:cNvSpPr>
          <p:nvPr/>
        </p:nvSpPr>
        <p:spPr bwMode="auto">
          <a:xfrm>
            <a:off x="1554181" y="5715720"/>
            <a:ext cx="672629" cy="338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282" name="Text Box 12"/>
          <p:cNvSpPr txBox="1">
            <a:spLocks noChangeArrowheads="1"/>
          </p:cNvSpPr>
          <p:nvPr/>
        </p:nvSpPr>
        <p:spPr bwMode="auto">
          <a:xfrm>
            <a:off x="1652855" y="5758053"/>
            <a:ext cx="53613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Skills</a:t>
            </a:r>
          </a:p>
        </p:txBody>
      </p:sp>
      <p:sp>
        <p:nvSpPr>
          <p:cNvPr id="284" name="Rectangle 14"/>
          <p:cNvSpPr>
            <a:spLocks noChangeArrowheads="1"/>
          </p:cNvSpPr>
          <p:nvPr/>
        </p:nvSpPr>
        <p:spPr bwMode="auto">
          <a:xfrm>
            <a:off x="426103" y="5720461"/>
            <a:ext cx="867531" cy="338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285" name="Text Box 15"/>
          <p:cNvSpPr txBox="1">
            <a:spLocks noChangeArrowheads="1"/>
          </p:cNvSpPr>
          <p:nvPr/>
        </p:nvSpPr>
        <p:spPr bwMode="auto">
          <a:xfrm>
            <a:off x="580486" y="5769751"/>
            <a:ext cx="58702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Vision</a:t>
            </a:r>
          </a:p>
        </p:txBody>
      </p:sp>
      <p:sp>
        <p:nvSpPr>
          <p:cNvPr id="286" name="Text Box 17"/>
          <p:cNvSpPr txBox="1">
            <a:spLocks noChangeArrowheads="1"/>
          </p:cNvSpPr>
          <p:nvPr/>
        </p:nvSpPr>
        <p:spPr bwMode="auto">
          <a:xfrm>
            <a:off x="1224610" y="5629289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991D85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287" name="Text Box 18"/>
          <p:cNvSpPr txBox="1">
            <a:spLocks noChangeArrowheads="1"/>
          </p:cNvSpPr>
          <p:nvPr/>
        </p:nvSpPr>
        <p:spPr bwMode="auto">
          <a:xfrm>
            <a:off x="2157786" y="5629289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991D85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288" name="Text Box 19"/>
          <p:cNvSpPr txBox="1">
            <a:spLocks noChangeArrowheads="1"/>
          </p:cNvSpPr>
          <p:nvPr/>
        </p:nvSpPr>
        <p:spPr bwMode="auto">
          <a:xfrm>
            <a:off x="4680648" y="5629289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991D85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290" name="Rectangle 21"/>
          <p:cNvSpPr>
            <a:spLocks noChangeArrowheads="1"/>
          </p:cNvSpPr>
          <p:nvPr/>
        </p:nvSpPr>
        <p:spPr bwMode="auto">
          <a:xfrm>
            <a:off x="3783441" y="5724187"/>
            <a:ext cx="934508" cy="33866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291" name="Text Box 22"/>
          <p:cNvSpPr txBox="1">
            <a:spLocks noChangeArrowheads="1"/>
          </p:cNvSpPr>
          <p:nvPr/>
        </p:nvSpPr>
        <p:spPr bwMode="auto">
          <a:xfrm>
            <a:off x="3846483" y="5753825"/>
            <a:ext cx="83708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Resources</a:t>
            </a:r>
          </a:p>
        </p:txBody>
      </p:sp>
      <p:sp>
        <p:nvSpPr>
          <p:cNvPr id="292" name="Text Box 23"/>
          <p:cNvSpPr txBox="1">
            <a:spLocks noChangeArrowheads="1"/>
          </p:cNvSpPr>
          <p:nvPr/>
        </p:nvSpPr>
        <p:spPr bwMode="auto">
          <a:xfrm>
            <a:off x="3422148" y="5629289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991D85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294" name="Rectangle 25"/>
          <p:cNvSpPr>
            <a:spLocks noChangeArrowheads="1"/>
          </p:cNvSpPr>
          <p:nvPr/>
        </p:nvSpPr>
        <p:spPr bwMode="auto">
          <a:xfrm>
            <a:off x="6406648" y="5714838"/>
            <a:ext cx="1076419" cy="33866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0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296" name="Text Box 27"/>
          <p:cNvSpPr txBox="1">
            <a:spLocks noChangeArrowheads="1"/>
          </p:cNvSpPr>
          <p:nvPr/>
        </p:nvSpPr>
        <p:spPr bwMode="auto">
          <a:xfrm>
            <a:off x="6077077" y="5629289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srgbClr val="991D85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297" name="Textfeld 296"/>
          <p:cNvSpPr txBox="1"/>
          <p:nvPr/>
        </p:nvSpPr>
        <p:spPr>
          <a:xfrm>
            <a:off x="7578269" y="5706523"/>
            <a:ext cx="153563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200" b="1" dirty="0" smtClean="0">
                <a:solidFill>
                  <a:srgbClr val="991D85"/>
                </a:solidFill>
                <a:latin typeface="Arial"/>
              </a:rPr>
              <a:t>= Random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200" b="1" dirty="0">
                <a:solidFill>
                  <a:srgbClr val="991D85"/>
                </a:solidFill>
                <a:latin typeface="Arial"/>
              </a:rPr>
              <a:t> </a:t>
            </a:r>
            <a:r>
              <a:rPr lang="de-DE" sz="1200" b="1" dirty="0" smtClean="0">
                <a:solidFill>
                  <a:srgbClr val="991D85"/>
                </a:solidFill>
                <a:latin typeface="Arial"/>
              </a:rPr>
              <a:t>  </a:t>
            </a:r>
            <a:r>
              <a:rPr lang="de-DE" sz="1200" b="1" dirty="0" err="1" smtClean="0">
                <a:solidFill>
                  <a:srgbClr val="991D85"/>
                </a:solidFill>
                <a:latin typeface="Arial"/>
              </a:rPr>
              <a:t>Activity</a:t>
            </a:r>
            <a:endParaRPr lang="de-DE" sz="1200" b="1" dirty="0" smtClean="0">
              <a:solidFill>
                <a:srgbClr val="991D85"/>
              </a:solidFill>
              <a:latin typeface="Arial"/>
            </a:endParaRPr>
          </a:p>
        </p:txBody>
      </p:sp>
      <p:sp>
        <p:nvSpPr>
          <p:cNvPr id="301" name="Rechteck 300"/>
          <p:cNvSpPr/>
          <p:nvPr/>
        </p:nvSpPr>
        <p:spPr>
          <a:xfrm>
            <a:off x="354095" y="1685791"/>
            <a:ext cx="8795816" cy="1185258"/>
          </a:xfrm>
          <a:prstGeom prst="rect">
            <a:avLst/>
          </a:prstGeom>
          <a:solidFill>
            <a:schemeClr val="accent5"/>
          </a:solidFill>
          <a:ln w="63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de-DE" sz="1500" dirty="0" err="1" smtClean="0">
              <a:solidFill>
                <a:prstClr val="black"/>
              </a:solidFill>
            </a:endParaRPr>
          </a:p>
        </p:txBody>
      </p:sp>
      <p:sp>
        <p:nvSpPr>
          <p:cNvPr id="298" name="Textfeld 297"/>
          <p:cNvSpPr txBox="1"/>
          <p:nvPr/>
        </p:nvSpPr>
        <p:spPr>
          <a:xfrm>
            <a:off x="7855007" y="1782743"/>
            <a:ext cx="1068156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400" b="1" dirty="0" smtClean="0">
                <a:solidFill>
                  <a:srgbClr val="991D85"/>
                </a:solidFill>
                <a:latin typeface="Arial"/>
              </a:rPr>
              <a:t>Great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1400" b="1" dirty="0" err="1" smtClean="0">
                <a:solidFill>
                  <a:srgbClr val="991D85"/>
                </a:solidFill>
                <a:latin typeface="Arial"/>
              </a:rPr>
              <a:t>Process</a:t>
            </a:r>
            <a:endParaRPr lang="de-DE" sz="1400" b="1" dirty="0" smtClean="0">
              <a:solidFill>
                <a:srgbClr val="991D85"/>
              </a:solidFill>
              <a:latin typeface="Arial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2533676" y="1771339"/>
            <a:ext cx="979010" cy="338667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5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586343" y="1816133"/>
            <a:ext cx="80823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Incentives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5095095" y="1772221"/>
            <a:ext cx="1051954" cy="338667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5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5071763" y="1812790"/>
            <a:ext cx="115288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Communication</a:t>
            </a:r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1588098" y="1772221"/>
            <a:ext cx="672629" cy="338667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5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1686772" y="1814554"/>
            <a:ext cx="536130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Skills</a:t>
            </a:r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460020" y="1774088"/>
            <a:ext cx="867531" cy="338667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5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18" name="Text Box 15"/>
          <p:cNvSpPr txBox="1">
            <a:spLocks noChangeArrowheads="1"/>
          </p:cNvSpPr>
          <p:nvPr/>
        </p:nvSpPr>
        <p:spPr bwMode="auto">
          <a:xfrm>
            <a:off x="614403" y="1823378"/>
            <a:ext cx="58702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Vision</a:t>
            </a:r>
          </a:p>
        </p:txBody>
      </p:sp>
      <p:sp>
        <p:nvSpPr>
          <p:cNvPr id="20" name="Text Box 17"/>
          <p:cNvSpPr txBox="1">
            <a:spLocks noChangeArrowheads="1"/>
          </p:cNvSpPr>
          <p:nvPr/>
        </p:nvSpPr>
        <p:spPr bwMode="auto">
          <a:xfrm>
            <a:off x="1258527" y="1685790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prstClr val="white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21" name="Text Box 18"/>
          <p:cNvSpPr txBox="1">
            <a:spLocks noChangeArrowheads="1"/>
          </p:cNvSpPr>
          <p:nvPr/>
        </p:nvSpPr>
        <p:spPr bwMode="auto">
          <a:xfrm>
            <a:off x="2191703" y="1685790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prstClr val="white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auto">
          <a:xfrm>
            <a:off x="4714565" y="1685790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prstClr val="white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3817358" y="1780688"/>
            <a:ext cx="934508" cy="338667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5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3882487" y="1810326"/>
            <a:ext cx="83708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Resources</a:t>
            </a:r>
          </a:p>
        </p:txBody>
      </p:sp>
      <p:sp>
        <p:nvSpPr>
          <p:cNvPr id="26" name="Text Box 23"/>
          <p:cNvSpPr txBox="1">
            <a:spLocks noChangeArrowheads="1"/>
          </p:cNvSpPr>
          <p:nvPr/>
        </p:nvSpPr>
        <p:spPr bwMode="auto">
          <a:xfrm>
            <a:off x="3456065" y="1685790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prstClr val="white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6440565" y="1771339"/>
            <a:ext cx="1076419" cy="338667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 sz="1050" b="1" dirty="0">
              <a:solidFill>
                <a:srgbClr val="991D85"/>
              </a:solidFill>
              <a:latin typeface="Helvetica" pitchFamily="34" charset="0"/>
            </a:endParaRP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6522494" y="1817562"/>
            <a:ext cx="923651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rgbClr val="FFFFFF"/>
                </a:solidFill>
                <a:latin typeface="Helvetica" pitchFamily="34" charset="0"/>
              </a:rPr>
              <a:t>Action </a:t>
            </a:r>
            <a:r>
              <a:rPr lang="en-US" sz="1000" b="1" dirty="0" smtClean="0">
                <a:solidFill>
                  <a:srgbClr val="FFFFFF"/>
                </a:solidFill>
                <a:latin typeface="Helvetica" pitchFamily="34" charset="0"/>
              </a:rPr>
              <a:t>Plan</a:t>
            </a:r>
            <a:endParaRPr lang="en-US" sz="1000" b="1" dirty="0">
              <a:solidFill>
                <a:srgbClr val="FFFFFF"/>
              </a:solidFill>
              <a:latin typeface="Helvetica" pitchFamily="34" charset="0"/>
            </a:endParaRPr>
          </a:p>
        </p:txBody>
      </p:sp>
      <p:sp>
        <p:nvSpPr>
          <p:cNvPr id="30" name="Text Box 27"/>
          <p:cNvSpPr txBox="1">
            <a:spLocks noChangeArrowheads="1"/>
          </p:cNvSpPr>
          <p:nvPr/>
        </p:nvSpPr>
        <p:spPr bwMode="auto">
          <a:xfrm>
            <a:off x="6110994" y="1685790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prstClr val="white"/>
                </a:solidFill>
                <a:latin typeface="Helvetica" pitchFamily="34" charset="0"/>
              </a:rPr>
              <a:t>+</a:t>
            </a:r>
          </a:p>
        </p:txBody>
      </p:sp>
      <p:sp>
        <p:nvSpPr>
          <p:cNvPr id="31" name="Text Box 28"/>
          <p:cNvSpPr txBox="1">
            <a:spLocks noChangeArrowheads="1"/>
          </p:cNvSpPr>
          <p:nvPr/>
        </p:nvSpPr>
        <p:spPr bwMode="auto">
          <a:xfrm>
            <a:off x="7460347" y="1685790"/>
            <a:ext cx="39466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>
                <a:solidFill>
                  <a:prstClr val="white"/>
                </a:solidFill>
                <a:latin typeface="Helvetica" pitchFamily="34" charset="0"/>
              </a:rPr>
              <a:t>=</a:t>
            </a:r>
          </a:p>
        </p:txBody>
      </p:sp>
      <p:sp>
        <p:nvSpPr>
          <p:cNvPr id="300" name="Textfeld 299"/>
          <p:cNvSpPr txBox="1"/>
          <p:nvPr/>
        </p:nvSpPr>
        <p:spPr>
          <a:xfrm>
            <a:off x="482831" y="2206136"/>
            <a:ext cx="1096514" cy="6924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900" b="1" dirty="0" smtClean="0">
                <a:solidFill>
                  <a:prstClr val="black"/>
                </a:solidFill>
                <a:latin typeface="Arial"/>
              </a:rPr>
              <a:t>Communication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900" b="1" dirty="0" err="1" smtClean="0">
                <a:solidFill>
                  <a:prstClr val="black"/>
                </a:solidFill>
                <a:latin typeface="Arial"/>
              </a:rPr>
              <a:t>Org</a:t>
            </a:r>
            <a:r>
              <a:rPr lang="de-DE" sz="900" b="1" dirty="0" smtClean="0">
                <a:solidFill>
                  <a:prstClr val="black"/>
                </a:solidFill>
                <a:latin typeface="Arial"/>
              </a:rPr>
              <a:t> Design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900" b="1" dirty="0" err="1" smtClean="0">
                <a:solidFill>
                  <a:prstClr val="black"/>
                </a:solidFill>
                <a:latin typeface="Arial"/>
              </a:rPr>
              <a:t>Alignment</a:t>
            </a:r>
            <a:r>
              <a:rPr lang="de-DE" sz="900" b="1" dirty="0" smtClean="0">
                <a:solidFill>
                  <a:prstClr val="black"/>
                </a:solidFill>
                <a:latin typeface="Arial"/>
              </a:rPr>
              <a:t> </a:t>
            </a:r>
            <a:r>
              <a:rPr lang="de-DE" sz="900" b="1" dirty="0" err="1" smtClean="0">
                <a:solidFill>
                  <a:prstClr val="black"/>
                </a:solidFill>
                <a:latin typeface="Arial"/>
              </a:rPr>
              <a:t>of</a:t>
            </a:r>
            <a:r>
              <a:rPr lang="de-DE" sz="900" b="1" dirty="0" smtClean="0">
                <a:solidFill>
                  <a:prstClr val="black"/>
                </a:solidFill>
                <a:latin typeface="Arial"/>
              </a:rPr>
              <a:t> HR </a:t>
            </a:r>
            <a:r>
              <a:rPr lang="de-DE" sz="900" b="1" dirty="0" err="1" smtClean="0">
                <a:solidFill>
                  <a:prstClr val="black"/>
                </a:solidFill>
                <a:latin typeface="Arial"/>
              </a:rPr>
              <a:t>Policies</a:t>
            </a:r>
            <a:r>
              <a:rPr lang="de-DE" sz="900" b="1" dirty="0" smtClean="0">
                <a:solidFill>
                  <a:prstClr val="black"/>
                </a:solidFill>
                <a:latin typeface="Arial"/>
              </a:rPr>
              <a:t> &amp; Practices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DE" sz="900" b="1" dirty="0" smtClean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302" name="Textfeld 301"/>
          <p:cNvSpPr txBox="1"/>
          <p:nvPr/>
        </p:nvSpPr>
        <p:spPr>
          <a:xfrm>
            <a:off x="1597841" y="2206136"/>
            <a:ext cx="1096514" cy="4154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900" b="1" dirty="0" smtClean="0">
                <a:solidFill>
                  <a:prstClr val="black"/>
                </a:solidFill>
                <a:latin typeface="Arial"/>
              </a:rPr>
              <a:t>Job Design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900" b="1" dirty="0" err="1" smtClean="0">
                <a:solidFill>
                  <a:prstClr val="black"/>
                </a:solidFill>
                <a:latin typeface="Arial"/>
              </a:rPr>
              <a:t>Learnings</a:t>
            </a:r>
            <a:endParaRPr lang="de-DE" sz="900" b="1" dirty="0" smtClean="0">
              <a:solidFill>
                <a:prstClr val="black"/>
              </a:solidFill>
              <a:latin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DE" sz="900" b="1" dirty="0" smtClean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303" name="Textfeld 302"/>
          <p:cNvSpPr txBox="1"/>
          <p:nvPr/>
        </p:nvSpPr>
        <p:spPr>
          <a:xfrm>
            <a:off x="2569949" y="2206136"/>
            <a:ext cx="1096514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900" b="1" dirty="0" err="1" smtClean="0">
                <a:solidFill>
                  <a:prstClr val="black"/>
                </a:solidFill>
                <a:latin typeface="Arial"/>
              </a:rPr>
              <a:t>Alignment</a:t>
            </a:r>
            <a:r>
              <a:rPr lang="de-DE" sz="900" b="1" dirty="0" smtClean="0">
                <a:solidFill>
                  <a:prstClr val="black"/>
                </a:solidFill>
                <a:latin typeface="Arial"/>
              </a:rPr>
              <a:t> </a:t>
            </a:r>
            <a:r>
              <a:rPr lang="de-DE" sz="900" b="1" dirty="0" err="1" smtClean="0">
                <a:solidFill>
                  <a:prstClr val="black"/>
                </a:solidFill>
                <a:latin typeface="Arial"/>
              </a:rPr>
              <a:t>of</a:t>
            </a:r>
            <a:r>
              <a:rPr lang="de-DE" sz="900" b="1" dirty="0" smtClean="0">
                <a:solidFill>
                  <a:prstClr val="black"/>
                </a:solidFill>
                <a:latin typeface="Arial"/>
              </a:rPr>
              <a:t> HR </a:t>
            </a:r>
            <a:r>
              <a:rPr lang="de-DE" sz="900" b="1" dirty="0" err="1" smtClean="0">
                <a:solidFill>
                  <a:prstClr val="black"/>
                </a:solidFill>
                <a:latin typeface="Arial"/>
              </a:rPr>
              <a:t>Policies</a:t>
            </a:r>
            <a:r>
              <a:rPr lang="de-DE" sz="900" b="1" dirty="0" smtClean="0">
                <a:solidFill>
                  <a:prstClr val="black"/>
                </a:solidFill>
                <a:latin typeface="Arial"/>
              </a:rPr>
              <a:t> &amp; Practice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900" b="1" dirty="0" smtClean="0">
                <a:solidFill>
                  <a:prstClr val="black"/>
                </a:solidFill>
                <a:latin typeface="Arial"/>
              </a:rPr>
              <a:t>Leadership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DE" sz="900" b="1" dirty="0" smtClean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304" name="Textfeld 303"/>
          <p:cNvSpPr txBox="1"/>
          <p:nvPr/>
        </p:nvSpPr>
        <p:spPr>
          <a:xfrm>
            <a:off x="3830088" y="2206136"/>
            <a:ext cx="1281223" cy="6924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900" b="1" dirty="0" smtClean="0">
                <a:solidFill>
                  <a:prstClr val="black"/>
                </a:solidFill>
                <a:latin typeface="Arial"/>
              </a:rPr>
              <a:t>Tools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900" b="1" dirty="0" smtClean="0">
                <a:solidFill>
                  <a:prstClr val="black"/>
                </a:solidFill>
                <a:latin typeface="Arial"/>
              </a:rPr>
              <a:t>New Way </a:t>
            </a:r>
            <a:r>
              <a:rPr lang="de-DE" sz="900" b="1" dirty="0" err="1" smtClean="0">
                <a:solidFill>
                  <a:prstClr val="black"/>
                </a:solidFill>
                <a:latin typeface="Arial"/>
              </a:rPr>
              <a:t>of</a:t>
            </a:r>
            <a:r>
              <a:rPr lang="de-DE" sz="900" b="1" dirty="0" smtClean="0">
                <a:solidFill>
                  <a:prstClr val="black"/>
                </a:solidFill>
                <a:latin typeface="Arial"/>
              </a:rPr>
              <a:t> Working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900" b="1" dirty="0" smtClean="0">
                <a:solidFill>
                  <a:prstClr val="black"/>
                </a:solidFill>
                <a:latin typeface="Arial"/>
              </a:rPr>
              <a:t>New </a:t>
            </a:r>
            <a:r>
              <a:rPr lang="de-DE" sz="900" b="1" dirty="0" err="1" smtClean="0">
                <a:solidFill>
                  <a:prstClr val="black"/>
                </a:solidFill>
                <a:latin typeface="Arial"/>
              </a:rPr>
              <a:t>procecces</a:t>
            </a:r>
            <a:endParaRPr lang="de-DE" sz="900" b="1" dirty="0" smtClean="0">
              <a:solidFill>
                <a:prstClr val="black"/>
              </a:solidFill>
              <a:latin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900" b="1" dirty="0" err="1" smtClean="0">
                <a:solidFill>
                  <a:prstClr val="black"/>
                </a:solidFill>
                <a:latin typeface="Arial"/>
              </a:rPr>
              <a:t>Capabilitiy</a:t>
            </a:r>
            <a:r>
              <a:rPr lang="de-DE" sz="900" b="1" dirty="0" smtClean="0">
                <a:solidFill>
                  <a:prstClr val="black"/>
                </a:solidFill>
                <a:latin typeface="Arial"/>
              </a:rPr>
              <a:t> </a:t>
            </a:r>
            <a:r>
              <a:rPr lang="de-DE" sz="900" b="1" dirty="0" err="1" smtClean="0">
                <a:solidFill>
                  <a:prstClr val="black"/>
                </a:solidFill>
                <a:latin typeface="Arial"/>
              </a:rPr>
              <a:t>Planing</a:t>
            </a:r>
            <a:endParaRPr lang="de-DE" sz="900" b="1" dirty="0" smtClean="0">
              <a:solidFill>
                <a:prstClr val="black"/>
              </a:solidFill>
              <a:latin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DE" sz="900" b="1" dirty="0" smtClean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305" name="Textfeld 304"/>
          <p:cNvSpPr txBox="1"/>
          <p:nvPr/>
        </p:nvSpPr>
        <p:spPr>
          <a:xfrm>
            <a:off x="5126233" y="2206136"/>
            <a:ext cx="1096514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900" b="1" dirty="0" smtClean="0">
                <a:solidFill>
                  <a:prstClr val="black"/>
                </a:solidFill>
                <a:latin typeface="Arial"/>
              </a:rPr>
              <a:t>Leadership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900" b="1" dirty="0" smtClean="0">
                <a:solidFill>
                  <a:prstClr val="black"/>
                </a:solidFill>
                <a:latin typeface="Arial"/>
              </a:rPr>
              <a:t>Tools</a:t>
            </a:r>
          </a:p>
        </p:txBody>
      </p:sp>
      <p:sp>
        <p:nvSpPr>
          <p:cNvPr id="306" name="Textfeld 305"/>
          <p:cNvSpPr txBox="1"/>
          <p:nvPr/>
        </p:nvSpPr>
        <p:spPr>
          <a:xfrm>
            <a:off x="6474775" y="2206136"/>
            <a:ext cx="1096514" cy="6924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900" b="1" dirty="0" smtClean="0">
                <a:solidFill>
                  <a:prstClr val="black"/>
                </a:solidFill>
                <a:latin typeface="Arial"/>
              </a:rPr>
              <a:t>Change </a:t>
            </a:r>
            <a:r>
              <a:rPr lang="de-DE" sz="900" b="1" dirty="0" err="1" smtClean="0">
                <a:solidFill>
                  <a:prstClr val="black"/>
                </a:solidFill>
                <a:latin typeface="Arial"/>
              </a:rPr>
              <a:t>Strategy</a:t>
            </a:r>
            <a:r>
              <a:rPr lang="de-DE" sz="900" b="1" dirty="0" smtClean="0">
                <a:solidFill>
                  <a:prstClr val="black"/>
                </a:solidFill>
                <a:latin typeface="Arial"/>
              </a:rPr>
              <a:t> / Programm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de-DE" sz="900" b="1" dirty="0" smtClean="0">
                <a:solidFill>
                  <a:prstClr val="black"/>
                </a:solidFill>
                <a:latin typeface="Arial"/>
              </a:rPr>
              <a:t>Implementation </a:t>
            </a:r>
            <a:r>
              <a:rPr lang="de-DE" sz="900" b="1" dirty="0" err="1" smtClean="0">
                <a:solidFill>
                  <a:prstClr val="black"/>
                </a:solidFill>
                <a:latin typeface="Arial"/>
              </a:rPr>
              <a:t>Planning</a:t>
            </a:r>
            <a:endParaRPr lang="de-DE" sz="900" b="1" dirty="0" smtClean="0">
              <a:solidFill>
                <a:prstClr val="black"/>
              </a:solidFill>
              <a:latin typeface="Arial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de-DE" sz="900" b="1" dirty="0" smtClean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smtClean="0">
                <a:solidFill>
                  <a:srgbClr val="000000"/>
                </a:solidFill>
              </a:rPr>
              <a:t>Post-Merger-/Acquisition Integration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/>
                </a:solidFill>
              </a:rPr>
              <a:t>Page </a:t>
            </a:r>
            <a:fld id="{528ED15F-6C48-4064-B751-2D3E3C9B0EA2}" type="slidenum">
              <a:rPr lang="de-DE" smtClean="0">
                <a:solidFill>
                  <a:srgbClr val="000000"/>
                </a:solidFill>
              </a:rPr>
              <a:pPr/>
              <a:t>16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13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/>
            <a:r>
              <a:rPr lang="de-DE" dirty="0" err="1" smtClean="0"/>
              <a:t>February</a:t>
            </a:r>
            <a:r>
              <a:rPr lang="de-DE" dirty="0" smtClean="0"/>
              <a:t> 26, 2015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8610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2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5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4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9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2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8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1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4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7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0" dur="5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3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6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9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2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5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8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1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4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7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>
                      <p:stCondLst>
                        <p:cond delay="indefinite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2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5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1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4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7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0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3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6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9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2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5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8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1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4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7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0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" grpId="0" animBg="1"/>
      <p:bldP spid="154" grpId="0"/>
      <p:bldP spid="156" grpId="0" animBg="1"/>
      <p:bldP spid="157" grpId="0"/>
      <p:bldP spid="159" grpId="0" animBg="1"/>
      <p:bldP spid="160" grpId="0"/>
      <p:bldP spid="162" grpId="0" animBg="1"/>
      <p:bldP spid="164" grpId="0"/>
      <p:bldP spid="165" grpId="0"/>
      <p:bldP spid="166" grpId="0"/>
      <p:bldP spid="168" grpId="0" animBg="1"/>
      <p:bldP spid="169" grpId="0"/>
      <p:bldP spid="170" grpId="0"/>
      <p:bldP spid="172" grpId="0" animBg="1"/>
      <p:bldP spid="173" grpId="0"/>
      <p:bldP spid="174" grpId="0"/>
      <p:bldP spid="175" grpId="0"/>
      <p:bldP spid="177" grpId="0" animBg="1"/>
      <p:bldP spid="178" grpId="0"/>
      <p:bldP spid="180" grpId="0" animBg="1"/>
      <p:bldP spid="181" grpId="0"/>
      <p:bldP spid="183" grpId="0" animBg="1"/>
      <p:bldP spid="186" grpId="0" animBg="1"/>
      <p:bldP spid="187" grpId="0"/>
      <p:bldP spid="188" grpId="0"/>
      <p:bldP spid="189" grpId="0"/>
      <p:bldP spid="190" grpId="0"/>
      <p:bldP spid="192" grpId="0" animBg="1"/>
      <p:bldP spid="193" grpId="0"/>
      <p:bldP spid="194" grpId="0"/>
      <p:bldP spid="196" grpId="0" animBg="1"/>
      <p:bldP spid="197" grpId="0"/>
      <p:bldP spid="198" grpId="0"/>
      <p:bldP spid="199" grpId="0"/>
      <p:bldP spid="202" grpId="0" animBg="1"/>
      <p:bldP spid="205" grpId="0" animBg="1"/>
      <p:bldP spid="206" grpId="0"/>
      <p:bldP spid="208" grpId="0" animBg="1"/>
      <p:bldP spid="209" grpId="0"/>
      <p:bldP spid="211" grpId="0" animBg="1"/>
      <p:bldP spid="212" grpId="0"/>
      <p:bldP spid="213" grpId="0"/>
      <p:bldP spid="214" grpId="0"/>
      <p:bldP spid="215" grpId="0"/>
      <p:bldP spid="217" grpId="0" animBg="1"/>
      <p:bldP spid="218" grpId="0"/>
      <p:bldP spid="219" grpId="0"/>
      <p:bldP spid="221" grpId="0" animBg="1"/>
      <p:bldP spid="222" grpId="0"/>
      <p:bldP spid="223" grpId="0"/>
      <p:bldP spid="224" grpId="0"/>
      <p:bldP spid="226" grpId="0" animBg="1"/>
      <p:bldP spid="227" grpId="0"/>
      <p:bldP spid="229" grpId="0" animBg="1"/>
      <p:bldP spid="230" grpId="0"/>
      <p:bldP spid="232" grpId="0" animBg="1"/>
      <p:bldP spid="233" grpId="0"/>
      <p:bldP spid="235" grpId="0" animBg="1"/>
      <p:bldP spid="236" grpId="0"/>
      <p:bldP spid="237" grpId="0"/>
      <p:bldP spid="238" grpId="0"/>
      <p:bldP spid="239" grpId="0"/>
      <p:bldP spid="241" grpId="0" animBg="1"/>
      <p:bldP spid="243" grpId="0"/>
      <p:bldP spid="245" grpId="0" animBg="1"/>
      <p:bldP spid="246" grpId="0"/>
      <p:bldP spid="247" grpId="0"/>
      <p:bldP spid="248" grpId="0"/>
      <p:bldP spid="250" grpId="0" animBg="1"/>
      <p:bldP spid="251" grpId="0"/>
      <p:bldP spid="253" grpId="0" animBg="1"/>
      <p:bldP spid="256" grpId="0" animBg="1"/>
      <p:bldP spid="257" grpId="0"/>
      <p:bldP spid="259" grpId="0" animBg="1"/>
      <p:bldP spid="260" grpId="0"/>
      <p:bldP spid="261" grpId="0"/>
      <p:bldP spid="262" grpId="0"/>
      <p:bldP spid="263" grpId="0"/>
      <p:bldP spid="265" grpId="0" animBg="1"/>
      <p:bldP spid="266" grpId="0"/>
      <p:bldP spid="267" grpId="0"/>
      <p:bldP spid="269" grpId="0" animBg="1"/>
      <p:bldP spid="270" grpId="0"/>
      <p:bldP spid="271" grpId="0"/>
      <p:bldP spid="272" grpId="0"/>
      <p:bldP spid="275" grpId="0" animBg="1"/>
      <p:bldP spid="276" grpId="0"/>
      <p:bldP spid="278" grpId="0" animBg="1"/>
      <p:bldP spid="279" grpId="0"/>
      <p:bldP spid="281" grpId="0" animBg="1"/>
      <p:bldP spid="282" grpId="0"/>
      <p:bldP spid="284" grpId="0" animBg="1"/>
      <p:bldP spid="285" grpId="0"/>
      <p:bldP spid="286" grpId="0"/>
      <p:bldP spid="287" grpId="0"/>
      <p:bldP spid="288" grpId="0"/>
      <p:bldP spid="290" grpId="0" animBg="1"/>
      <p:bldP spid="291" grpId="0"/>
      <p:bldP spid="292" grpId="0"/>
      <p:bldP spid="294" grpId="0" animBg="1"/>
      <p:bldP spid="296" grpId="0"/>
      <p:bldP spid="297" grpId="0"/>
      <p:bldP spid="301" grpId="0" animBg="1"/>
      <p:bldP spid="298" grpId="0"/>
      <p:bldP spid="8" grpId="0" animBg="1"/>
      <p:bldP spid="9" grpId="0"/>
      <p:bldP spid="11" grpId="0" animBg="1"/>
      <p:bldP spid="12" grpId="0"/>
      <p:bldP spid="14" grpId="0" animBg="1"/>
      <p:bldP spid="15" grpId="0"/>
      <p:bldP spid="17" grpId="0" animBg="1"/>
      <p:bldP spid="18" grpId="0"/>
      <p:bldP spid="20" grpId="0"/>
      <p:bldP spid="21" grpId="0"/>
      <p:bldP spid="22" grpId="0"/>
      <p:bldP spid="24" grpId="0" animBg="1"/>
      <p:bldP spid="25" grpId="0"/>
      <p:bldP spid="26" grpId="0"/>
      <p:bldP spid="28" grpId="0" animBg="1"/>
      <p:bldP spid="29" grpId="0"/>
      <p:bldP spid="30" grpId="0"/>
      <p:bldP spid="31" grpId="0"/>
      <p:bldP spid="300" grpId="0"/>
      <p:bldP spid="302" grpId="0"/>
      <p:bldP spid="303" grpId="0"/>
      <p:bldP spid="304" grpId="0"/>
      <p:bldP spid="305" grpId="0"/>
      <p:bldP spid="30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Integration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</a:t>
            </a:r>
          </a:p>
          <a:p>
            <a:r>
              <a:rPr lang="en-US" dirty="0" smtClean="0"/>
              <a:t>Comp &amp; Ben issues</a:t>
            </a:r>
          </a:p>
          <a:p>
            <a:r>
              <a:rPr lang="en-US" dirty="0" smtClean="0"/>
              <a:t>Payroll</a:t>
            </a:r>
          </a:p>
          <a:p>
            <a:r>
              <a:rPr lang="en-US" dirty="0" smtClean="0"/>
              <a:t>Organization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February 26, 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Post-Merger-/Acquisition Integration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8A0F8-5F55-484F-827C-D9C632210BDE}" type="slidenum">
              <a:rPr lang="de-DE" smtClean="0"/>
              <a:pPr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5713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Textfeld 3"/>
          <p:cNvSpPr txBox="1">
            <a:spLocks noChangeArrowheads="1"/>
          </p:cNvSpPr>
          <p:nvPr/>
        </p:nvSpPr>
        <p:spPr bwMode="auto">
          <a:xfrm>
            <a:off x="323851" y="210661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SzTx/>
              <a:buFontTx/>
              <a:buNone/>
            </a:pPr>
            <a:endParaRPr lang="de-DE" altLang="de-DE" sz="18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23851" y="260648"/>
            <a:ext cx="8362949" cy="1156990"/>
          </a:xfrm>
        </p:spPr>
        <p:txBody>
          <a:bodyPr>
            <a:normAutofit/>
          </a:bodyPr>
          <a:lstStyle/>
          <a:p>
            <a:pPr algn="l"/>
            <a:r>
              <a:rPr lang="de-DE" altLang="de-DE" sz="3200" dirty="0" err="1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Role</a:t>
            </a:r>
            <a:r>
              <a:rPr lang="de-DE" altLang="de-DE" sz="3200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 </a:t>
            </a:r>
            <a:r>
              <a:rPr lang="de-DE" altLang="de-DE" sz="3200" dirty="0" err="1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of</a:t>
            </a:r>
            <a:r>
              <a:rPr lang="de-DE" altLang="de-DE" sz="3200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 HR</a:t>
            </a:r>
            <a:endParaRPr lang="en-US" sz="3200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2"/>
          </p:nvPr>
        </p:nvSpPr>
        <p:spPr>
          <a:xfrm>
            <a:off x="457199" y="1700213"/>
            <a:ext cx="8435975" cy="4608512"/>
          </a:xfrm>
          <a:solidFill>
            <a:schemeClr val="accent1">
              <a:lumMod val="10000"/>
              <a:lumOff val="90000"/>
              <a:alpha val="56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de-DE" dirty="0">
                <a:solidFill>
                  <a:srgbClr val="991D85"/>
                </a:solidFill>
                <a:cs typeface="Arial" charset="0"/>
              </a:rPr>
              <a:t>Characteristics of a PMI HR Manager</a:t>
            </a:r>
          </a:p>
          <a:p>
            <a:pPr>
              <a:spcAft>
                <a:spcPts val="300"/>
              </a:spcAft>
            </a:pPr>
            <a:r>
              <a:rPr lang="de-DE" altLang="de-DE" dirty="0" err="1" smtClean="0"/>
              <a:t>Excellent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communicator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and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counselor</a:t>
            </a:r>
            <a:endParaRPr lang="de-DE" altLang="de-DE" dirty="0" smtClean="0"/>
          </a:p>
          <a:p>
            <a:pPr>
              <a:spcAft>
                <a:spcPts val="300"/>
              </a:spcAft>
            </a:pPr>
            <a:r>
              <a:rPr lang="de-DE" altLang="de-DE" dirty="0" err="1" smtClean="0"/>
              <a:t>Comprehensive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experience</a:t>
            </a:r>
            <a:r>
              <a:rPr lang="de-DE" altLang="de-DE" dirty="0" smtClean="0"/>
              <a:t> in operative, international </a:t>
            </a:r>
            <a:r>
              <a:rPr lang="de-DE" altLang="de-DE" dirty="0" err="1" smtClean="0"/>
              <a:t>and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strategic</a:t>
            </a:r>
            <a:r>
              <a:rPr lang="de-DE" altLang="de-DE" dirty="0" smtClean="0"/>
              <a:t> HR </a:t>
            </a:r>
            <a:r>
              <a:rPr lang="de-DE" altLang="de-DE" dirty="0" err="1" smtClean="0"/>
              <a:t>matters</a:t>
            </a:r>
            <a:endParaRPr lang="de-DE" altLang="de-DE" dirty="0" smtClean="0"/>
          </a:p>
          <a:p>
            <a:pPr>
              <a:spcAft>
                <a:spcPts val="300"/>
              </a:spcAft>
            </a:pPr>
            <a:r>
              <a:rPr lang="de-DE" altLang="de-DE" dirty="0" err="1" smtClean="0"/>
              <a:t>Experienced</a:t>
            </a:r>
            <a:r>
              <a:rPr lang="de-DE" altLang="de-DE" dirty="0" smtClean="0"/>
              <a:t> in </a:t>
            </a:r>
            <a:r>
              <a:rPr lang="de-DE" altLang="de-DE" dirty="0" err="1" smtClean="0"/>
              <a:t>project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management</a:t>
            </a:r>
            <a:endParaRPr lang="de-DE" altLang="de-DE" dirty="0" smtClean="0"/>
          </a:p>
          <a:p>
            <a:pPr>
              <a:spcAft>
                <a:spcPts val="300"/>
              </a:spcAft>
            </a:pPr>
            <a:r>
              <a:rPr lang="de-DE" altLang="de-DE" dirty="0" smtClean="0"/>
              <a:t>Cross-</a:t>
            </a:r>
            <a:r>
              <a:rPr lang="de-DE" altLang="de-DE" dirty="0" err="1" smtClean="0"/>
              <a:t>functional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background</a:t>
            </a:r>
            <a:endParaRPr lang="de-DE" altLang="de-DE" dirty="0" smtClean="0"/>
          </a:p>
          <a:p>
            <a:pPr>
              <a:spcAft>
                <a:spcPts val="300"/>
              </a:spcAft>
            </a:pPr>
            <a:r>
              <a:rPr lang="de-DE" altLang="de-DE" dirty="0" smtClean="0"/>
              <a:t>Analytical </a:t>
            </a:r>
            <a:r>
              <a:rPr lang="de-DE" altLang="de-DE" dirty="0" err="1" smtClean="0"/>
              <a:t>skills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and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political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acumen</a:t>
            </a:r>
            <a:endParaRPr lang="de-DE" altLang="de-DE" dirty="0" smtClean="0"/>
          </a:p>
          <a:p>
            <a:pPr>
              <a:spcAft>
                <a:spcPts val="300"/>
              </a:spcAft>
            </a:pPr>
            <a:r>
              <a:rPr lang="de-DE" altLang="de-DE" dirty="0" err="1" smtClean="0"/>
              <a:t>Has</a:t>
            </a:r>
            <a:r>
              <a:rPr lang="de-DE" altLang="de-DE" dirty="0" smtClean="0"/>
              <a:t> a strong </a:t>
            </a:r>
            <a:r>
              <a:rPr lang="de-DE" altLang="de-DE" dirty="0" err="1" smtClean="0"/>
              <a:t>network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of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information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and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relationships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throughout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the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company</a:t>
            </a:r>
            <a:endParaRPr lang="de-DE" altLang="de-DE" dirty="0" smtClean="0"/>
          </a:p>
          <a:p>
            <a:pPr>
              <a:spcAft>
                <a:spcPts val="300"/>
              </a:spcAft>
            </a:pPr>
            <a:r>
              <a:rPr lang="de-DE" altLang="de-DE" dirty="0" err="1" smtClean="0"/>
              <a:t>Respected</a:t>
            </a:r>
            <a:r>
              <a:rPr lang="de-DE" altLang="de-DE" dirty="0" smtClean="0"/>
              <a:t>  </a:t>
            </a:r>
            <a:r>
              <a:rPr lang="de-DE" altLang="de-DE" dirty="0" err="1" smtClean="0"/>
              <a:t>facilitator</a:t>
            </a:r>
            <a:endParaRPr lang="de-DE" altLang="de-DE" dirty="0" smtClean="0"/>
          </a:p>
          <a:p>
            <a:pPr>
              <a:spcAft>
                <a:spcPts val="300"/>
              </a:spcAft>
            </a:pPr>
            <a:r>
              <a:rPr lang="en-US" altLang="de-DE" dirty="0" smtClean="0"/>
              <a:t>Change management capabilities</a:t>
            </a:r>
          </a:p>
          <a:p>
            <a:pPr>
              <a:spcAft>
                <a:spcPts val="1800"/>
              </a:spcAft>
            </a:pPr>
            <a:r>
              <a:rPr lang="en-US" altLang="de-DE" dirty="0" smtClean="0"/>
              <a:t>Empathetic appearance; a person you trust </a:t>
            </a:r>
            <a:endParaRPr lang="de-DE" altLang="de-DE" dirty="0"/>
          </a:p>
          <a:p>
            <a:pPr marL="0" indent="0">
              <a:spcAft>
                <a:spcPts val="1800"/>
              </a:spcAft>
              <a:buNone/>
            </a:pPr>
            <a:r>
              <a:rPr lang="de-DE" altLang="de-DE" b="1" dirty="0" smtClean="0"/>
              <a:t>Needs </a:t>
            </a:r>
            <a:r>
              <a:rPr lang="de-DE" altLang="de-DE" b="1" dirty="0" err="1" smtClean="0"/>
              <a:t>to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be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involved</a:t>
            </a:r>
            <a:r>
              <a:rPr lang="de-DE" altLang="de-DE" b="1" dirty="0" smtClean="0"/>
              <a:t> in </a:t>
            </a:r>
            <a:r>
              <a:rPr lang="de-DE" altLang="de-DE" b="1" dirty="0" err="1" smtClean="0"/>
              <a:t>acquisition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during</a:t>
            </a:r>
            <a:r>
              <a:rPr lang="de-DE" altLang="de-DE" b="1" dirty="0" smtClean="0"/>
              <a:t> DD </a:t>
            </a:r>
            <a:r>
              <a:rPr lang="de-DE" altLang="de-DE" b="1" dirty="0" err="1" smtClean="0"/>
              <a:t>phase</a:t>
            </a:r>
            <a:r>
              <a:rPr lang="de-DE" altLang="de-DE" b="1" dirty="0" smtClean="0"/>
              <a:t>.</a:t>
            </a:r>
          </a:p>
          <a:p>
            <a:pPr marL="0" lvl="1" indent="0">
              <a:buNone/>
            </a:pPr>
            <a:r>
              <a:rPr lang="de-DE" altLang="de-DE" b="1" dirty="0" err="1" smtClean="0">
                <a:sym typeface="Wingdings" pitchFamily="2" charset="2"/>
              </a:rPr>
              <a:t>Dependant</a:t>
            </a:r>
            <a:r>
              <a:rPr lang="de-DE" altLang="de-DE" b="1" dirty="0" smtClean="0">
                <a:sym typeface="Wingdings" pitchFamily="2" charset="2"/>
              </a:rPr>
              <a:t> on </a:t>
            </a:r>
            <a:r>
              <a:rPr lang="de-DE" altLang="de-DE" b="1" dirty="0" err="1" smtClean="0">
                <a:sym typeface="Wingdings" pitchFamily="2" charset="2"/>
              </a:rPr>
              <a:t>scope</a:t>
            </a:r>
            <a:r>
              <a:rPr lang="de-DE" altLang="de-DE" b="1" dirty="0" smtClean="0">
                <a:sym typeface="Wingdings" pitchFamily="2" charset="2"/>
              </a:rPr>
              <a:t>:</a:t>
            </a:r>
            <a:br>
              <a:rPr lang="de-DE" altLang="de-DE" b="1" dirty="0" smtClean="0">
                <a:sym typeface="Wingdings" pitchFamily="2" charset="2"/>
              </a:rPr>
            </a:br>
            <a:r>
              <a:rPr lang="de-DE" altLang="de-DE" b="1" dirty="0" smtClean="0"/>
              <a:t>Devotes 30 – 100% </a:t>
            </a:r>
            <a:r>
              <a:rPr lang="de-DE" altLang="de-DE" b="1" dirty="0" err="1" smtClean="0"/>
              <a:t>of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capacity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and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attention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to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the</a:t>
            </a:r>
            <a:r>
              <a:rPr lang="de-DE" altLang="de-DE" b="1" dirty="0" smtClean="0"/>
              <a:t> PMI HR </a:t>
            </a:r>
            <a:r>
              <a:rPr lang="de-DE" altLang="de-DE" b="1" dirty="0" err="1" smtClean="0"/>
              <a:t>duties</a:t>
            </a:r>
            <a:endParaRPr lang="en-US" altLang="de-DE" b="1" dirty="0" smtClean="0"/>
          </a:p>
          <a:p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smtClean="0">
                <a:solidFill>
                  <a:srgbClr val="000000"/>
                </a:solidFill>
              </a:rPr>
              <a:t>Post-Merger-/Acquisition Integration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/>
                </a:solidFill>
              </a:rPr>
              <a:t>Page </a:t>
            </a:r>
            <a:fld id="{528ED15F-6C48-4064-B751-2D3E3C9B0EA2}" type="slidenum">
              <a:rPr lang="de-DE" smtClean="0">
                <a:solidFill>
                  <a:srgbClr val="000000"/>
                </a:solidFill>
              </a:rPr>
              <a:pPr/>
              <a:t>18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/>
            <a:r>
              <a:rPr lang="de-DE" dirty="0" err="1" smtClean="0"/>
              <a:t>February</a:t>
            </a:r>
            <a:r>
              <a:rPr lang="de-DE" dirty="0" smtClean="0"/>
              <a:t> 26, 2015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207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7" name="Textfeld 3"/>
          <p:cNvSpPr txBox="1">
            <a:spLocks noChangeArrowheads="1"/>
          </p:cNvSpPr>
          <p:nvPr/>
        </p:nvSpPr>
        <p:spPr bwMode="auto">
          <a:xfrm>
            <a:off x="323851" y="210661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SzTx/>
              <a:buFontTx/>
              <a:buNone/>
            </a:pPr>
            <a:endParaRPr lang="de-DE" altLang="de-DE" sz="18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altLang="de-DE" sz="32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The Post Merger Integration Head </a:t>
            </a:r>
            <a:r>
              <a:rPr lang="de-DE" altLang="de-DE" sz="3200" dirty="0" err="1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masterminds</a:t>
            </a:r>
            <a:r>
              <a:rPr lang="de-DE" altLang="de-DE" sz="3200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 </a:t>
            </a:r>
            <a:r>
              <a:rPr lang="de-DE" altLang="de-DE" sz="3200" dirty="0" err="1">
                <a:solidFill>
                  <a:schemeClr val="accent1">
                    <a:lumMod val="90000"/>
                    <a:lumOff val="10000"/>
                  </a:schemeClr>
                </a:solidFill>
              </a:rPr>
              <a:t>the</a:t>
            </a:r>
            <a:r>
              <a:rPr lang="de-DE" altLang="de-DE" sz="32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 Integration</a:t>
            </a:r>
            <a:endParaRPr lang="en-US" sz="3200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2"/>
          </p:nvPr>
        </p:nvSpPr>
        <p:spPr>
          <a:xfrm>
            <a:off x="457199" y="1700213"/>
            <a:ext cx="8435975" cy="4608512"/>
          </a:xfrm>
          <a:solidFill>
            <a:schemeClr val="accent1">
              <a:lumMod val="10000"/>
              <a:lumOff val="90000"/>
              <a:alpha val="56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de-DE" sz="1700" dirty="0">
                <a:solidFill>
                  <a:srgbClr val="991D85"/>
                </a:solidFill>
                <a:cs typeface="Arial" charset="0"/>
              </a:rPr>
              <a:t>Characteristics of a Post Merger Integration Head</a:t>
            </a:r>
          </a:p>
          <a:p>
            <a:pPr>
              <a:spcAft>
                <a:spcPts val="300"/>
              </a:spcAft>
            </a:pPr>
            <a:r>
              <a:rPr lang="de-DE" altLang="de-DE" dirty="0" err="1" smtClean="0"/>
              <a:t>Excellent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communicator</a:t>
            </a:r>
            <a:endParaRPr lang="de-DE" altLang="de-DE" dirty="0" smtClean="0"/>
          </a:p>
          <a:p>
            <a:pPr>
              <a:spcAft>
                <a:spcPts val="300"/>
              </a:spcAft>
            </a:pPr>
            <a:r>
              <a:rPr lang="de-DE" altLang="de-DE" dirty="0" err="1" smtClean="0"/>
              <a:t>Experienced</a:t>
            </a:r>
            <a:r>
              <a:rPr lang="de-DE" altLang="de-DE" dirty="0" smtClean="0"/>
              <a:t> (</a:t>
            </a:r>
            <a:r>
              <a:rPr lang="de-DE" altLang="de-DE" dirty="0" err="1" smtClean="0"/>
              <a:t>both</a:t>
            </a:r>
            <a:r>
              <a:rPr lang="de-DE" altLang="de-DE" dirty="0" smtClean="0"/>
              <a:t> in </a:t>
            </a:r>
            <a:r>
              <a:rPr lang="de-DE" altLang="de-DE" dirty="0" err="1" smtClean="0"/>
              <a:t>business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and</a:t>
            </a:r>
            <a:r>
              <a:rPr lang="de-DE" altLang="de-DE" dirty="0" smtClean="0"/>
              <a:t> Post Merger Integration)</a:t>
            </a:r>
          </a:p>
          <a:p>
            <a:pPr>
              <a:spcAft>
                <a:spcPts val="300"/>
              </a:spcAft>
            </a:pPr>
            <a:r>
              <a:rPr lang="de-DE" altLang="de-DE" dirty="0" smtClean="0"/>
              <a:t>Cross-</a:t>
            </a:r>
            <a:r>
              <a:rPr lang="de-DE" altLang="de-DE" dirty="0" err="1" smtClean="0"/>
              <a:t>functional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background</a:t>
            </a:r>
            <a:endParaRPr lang="de-DE" altLang="de-DE" dirty="0" smtClean="0"/>
          </a:p>
          <a:p>
            <a:pPr>
              <a:spcAft>
                <a:spcPts val="300"/>
              </a:spcAft>
            </a:pPr>
            <a:r>
              <a:rPr lang="de-DE" altLang="de-DE" dirty="0" smtClean="0"/>
              <a:t>Analytical </a:t>
            </a:r>
            <a:r>
              <a:rPr lang="de-DE" altLang="de-DE" dirty="0" err="1" smtClean="0"/>
              <a:t>skills</a:t>
            </a:r>
            <a:endParaRPr lang="de-DE" altLang="de-DE" dirty="0" smtClean="0"/>
          </a:p>
          <a:p>
            <a:pPr>
              <a:spcAft>
                <a:spcPts val="300"/>
              </a:spcAft>
            </a:pPr>
            <a:r>
              <a:rPr lang="de-DE" altLang="de-DE" dirty="0" smtClean="0"/>
              <a:t>Tolerant, </a:t>
            </a:r>
            <a:r>
              <a:rPr lang="de-DE" altLang="de-DE" dirty="0" err="1" smtClean="0"/>
              <a:t>Prudent</a:t>
            </a:r>
            <a:endParaRPr lang="de-DE" altLang="de-DE" dirty="0" smtClean="0"/>
          </a:p>
          <a:p>
            <a:pPr>
              <a:spcAft>
                <a:spcPts val="300"/>
              </a:spcAft>
            </a:pPr>
            <a:r>
              <a:rPr lang="de-DE" altLang="de-DE" dirty="0" err="1" smtClean="0"/>
              <a:t>Able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to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make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decision</a:t>
            </a:r>
            <a:endParaRPr lang="de-DE" altLang="de-DE" dirty="0" smtClean="0"/>
          </a:p>
          <a:p>
            <a:pPr>
              <a:spcAft>
                <a:spcPts val="300"/>
              </a:spcAft>
            </a:pPr>
            <a:r>
              <a:rPr lang="de-DE" altLang="de-DE" dirty="0" err="1" smtClean="0"/>
              <a:t>Has</a:t>
            </a:r>
            <a:r>
              <a:rPr lang="de-DE" altLang="de-DE" dirty="0" smtClean="0"/>
              <a:t> a strong </a:t>
            </a:r>
            <a:r>
              <a:rPr lang="de-DE" altLang="de-DE" dirty="0" err="1" smtClean="0"/>
              <a:t>network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of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information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and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relationships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throughout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the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company</a:t>
            </a:r>
            <a:endParaRPr lang="de-DE" altLang="de-DE" dirty="0" smtClean="0"/>
          </a:p>
          <a:p>
            <a:pPr>
              <a:spcAft>
                <a:spcPts val="300"/>
              </a:spcAft>
            </a:pPr>
            <a:r>
              <a:rPr lang="de-DE" altLang="de-DE" dirty="0" err="1" smtClean="0"/>
              <a:t>Is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widely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recognized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for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his</a:t>
            </a:r>
            <a:r>
              <a:rPr lang="de-DE" altLang="de-DE" dirty="0" smtClean="0"/>
              <a:t>/her </a:t>
            </a:r>
            <a:r>
              <a:rPr lang="de-DE" altLang="de-DE" dirty="0" err="1" smtClean="0"/>
              <a:t>performance</a:t>
            </a:r>
            <a:endParaRPr lang="de-DE" altLang="de-DE" dirty="0" smtClean="0"/>
          </a:p>
          <a:p>
            <a:pPr>
              <a:spcAft>
                <a:spcPts val="300"/>
              </a:spcAft>
            </a:pPr>
            <a:r>
              <a:rPr lang="de-DE" altLang="de-DE" dirty="0" smtClean="0"/>
              <a:t>Command </a:t>
            </a:r>
            <a:r>
              <a:rPr lang="de-DE" altLang="de-DE" dirty="0" err="1" smtClean="0"/>
              <a:t>respect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as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can</a:t>
            </a:r>
            <a:r>
              <a:rPr lang="de-DE" altLang="de-DE" dirty="0" smtClean="0"/>
              <a:t>-do </a:t>
            </a:r>
            <a:r>
              <a:rPr lang="de-DE" altLang="de-DE" dirty="0" err="1" smtClean="0"/>
              <a:t>free</a:t>
            </a:r>
            <a:r>
              <a:rPr lang="de-DE" altLang="de-DE" dirty="0" smtClean="0"/>
              <a:t> </a:t>
            </a:r>
            <a:r>
              <a:rPr lang="de-DE" altLang="de-DE" dirty="0" err="1" smtClean="0"/>
              <a:t>thinker</a:t>
            </a:r>
            <a:endParaRPr lang="de-DE" altLang="de-DE" dirty="0" smtClean="0"/>
          </a:p>
          <a:p>
            <a:pPr>
              <a:spcAft>
                <a:spcPts val="300"/>
              </a:spcAft>
            </a:pPr>
            <a:r>
              <a:rPr lang="en-US" altLang="de-DE" dirty="0" smtClean="0"/>
              <a:t>Open to change own thinking</a:t>
            </a:r>
          </a:p>
          <a:p>
            <a:pPr>
              <a:spcAft>
                <a:spcPts val="1800"/>
              </a:spcAft>
            </a:pPr>
            <a:r>
              <a:rPr lang="en-US" altLang="de-DE" dirty="0" smtClean="0"/>
              <a:t>Empathetic appearance; a person you identify with.</a:t>
            </a:r>
            <a:endParaRPr lang="de-DE" altLang="de-DE" dirty="0" smtClean="0"/>
          </a:p>
          <a:p>
            <a:pPr marL="0" lvl="1" indent="0">
              <a:buNone/>
            </a:pPr>
            <a:r>
              <a:rPr lang="de-DE" altLang="de-DE" b="1" dirty="0" smtClean="0"/>
              <a:t>Needs </a:t>
            </a:r>
            <a:r>
              <a:rPr lang="de-DE" altLang="de-DE" b="1" dirty="0" err="1" smtClean="0"/>
              <a:t>to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be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involved</a:t>
            </a:r>
            <a:r>
              <a:rPr lang="de-DE" altLang="de-DE" b="1" dirty="0" smtClean="0"/>
              <a:t> in all </a:t>
            </a:r>
            <a:r>
              <a:rPr lang="de-DE" altLang="de-DE" b="1" dirty="0" err="1" smtClean="0"/>
              <a:t>acquisitions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planning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from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early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stage</a:t>
            </a:r>
            <a:r>
              <a:rPr lang="de-DE" altLang="de-DE" b="1" dirty="0" smtClean="0"/>
              <a:t>.</a:t>
            </a:r>
          </a:p>
          <a:p>
            <a:pPr marL="0" lvl="1" indent="0">
              <a:buNone/>
            </a:pPr>
            <a:r>
              <a:rPr lang="de-DE" altLang="de-DE" b="1" dirty="0" smtClean="0"/>
              <a:t>Devotes 100% </a:t>
            </a:r>
            <a:r>
              <a:rPr lang="de-DE" altLang="de-DE" b="1" dirty="0" err="1" smtClean="0"/>
              <a:t>of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capacity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and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attention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to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integration</a:t>
            </a:r>
            <a:r>
              <a:rPr lang="de-DE" altLang="de-DE" b="1" dirty="0" smtClean="0"/>
              <a:t> </a:t>
            </a:r>
            <a:r>
              <a:rPr lang="de-DE" altLang="de-DE" b="1" dirty="0" err="1" smtClean="0"/>
              <a:t>projects</a:t>
            </a:r>
            <a:r>
              <a:rPr lang="de-DE" altLang="de-DE" b="1" dirty="0" smtClean="0"/>
              <a:t>.</a:t>
            </a:r>
          </a:p>
          <a:p>
            <a:endParaRPr lang="en-US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smtClean="0">
                <a:solidFill>
                  <a:srgbClr val="000000"/>
                </a:solidFill>
              </a:rPr>
              <a:t>Post-Merger-/Acquisition Integration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/>
                </a:solidFill>
              </a:rPr>
              <a:t>Page </a:t>
            </a:r>
            <a:fld id="{528ED15F-6C48-4064-B751-2D3E3C9B0EA2}" type="slidenum">
              <a:rPr lang="de-DE" smtClean="0">
                <a:solidFill>
                  <a:srgbClr val="000000"/>
                </a:solidFill>
              </a:rPr>
              <a:pPr/>
              <a:t>19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9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/>
            <a:r>
              <a:rPr lang="de-DE" dirty="0" err="1" smtClean="0"/>
              <a:t>February</a:t>
            </a:r>
            <a:r>
              <a:rPr lang="de-DE" dirty="0" smtClean="0"/>
              <a:t> 26, 2015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30848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Ulrich Bormann, Evonik Industries</a:t>
            </a:r>
          </a:p>
          <a:p>
            <a:r>
              <a:rPr lang="de-DE" dirty="0" smtClean="0"/>
              <a:t>Gunda Niehaus, Procter &amp; </a:t>
            </a:r>
            <a:r>
              <a:rPr lang="de-DE" dirty="0" err="1" smtClean="0"/>
              <a:t>Gamble</a:t>
            </a:r>
            <a:endParaRPr lang="de-DE" dirty="0" smtClean="0"/>
          </a:p>
          <a:p>
            <a:r>
              <a:rPr lang="de-DE" dirty="0" smtClean="0"/>
              <a:t>Gerlind Wisskirchen, CMS Hasche Sigle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February 26, 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Post-Merger-/Acquisition Integration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8A0F8-5F55-484F-827C-D9C632210BDE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759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10000"/>
            <a:lumOff val="9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4930" name="Object 279" hidden="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2729765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think-cell Folie" r:id="rId3" imgW="360" imgH="360" progId="TCLayout.ActiveDocument.1">
                  <p:embed/>
                </p:oleObj>
              </mc:Choice>
              <mc:Fallback>
                <p:oleObj name="think-cell Folie" r:id="rId3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hteck 16"/>
          <p:cNvSpPr/>
          <p:nvPr/>
        </p:nvSpPr>
        <p:spPr bwMode="auto">
          <a:xfrm>
            <a:off x="457720" y="1908073"/>
            <a:ext cx="2243607" cy="6336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lIns="108000" tIns="0" rIns="0" bIns="0" anchor="ctr"/>
          <a:lstStyle/>
          <a:p>
            <a:pPr>
              <a:spcBef>
                <a:spcPct val="20000"/>
              </a:spcBef>
              <a:defRPr/>
            </a:pPr>
            <a:r>
              <a:rPr lang="de-DE" sz="1200" dirty="0">
                <a:solidFill>
                  <a:srgbClr val="991D85"/>
                </a:solidFill>
                <a:cs typeface="Arial" charset="0"/>
              </a:rPr>
              <a:t>Plan </a:t>
            </a:r>
            <a:r>
              <a:rPr lang="de-DE" sz="1200" dirty="0" err="1">
                <a:solidFill>
                  <a:srgbClr val="991D85"/>
                </a:solidFill>
                <a:cs typeface="Arial" charset="0"/>
              </a:rPr>
              <a:t>and</a:t>
            </a:r>
            <a:r>
              <a:rPr lang="de-DE" sz="1200" dirty="0">
                <a:solidFill>
                  <a:srgbClr val="991D85"/>
                </a:solidFill>
                <a:cs typeface="Arial" charset="0"/>
              </a:rPr>
              <a:t> </a:t>
            </a:r>
            <a:r>
              <a:rPr lang="de-DE" sz="1200" dirty="0" err="1">
                <a:solidFill>
                  <a:srgbClr val="991D85"/>
                </a:solidFill>
                <a:cs typeface="Arial" charset="0"/>
              </a:rPr>
              <a:t>prioritize</a:t>
            </a:r>
            <a:r>
              <a:rPr lang="de-DE" sz="1200" dirty="0">
                <a:solidFill>
                  <a:srgbClr val="991D85"/>
                </a:solidFill>
                <a:cs typeface="Arial" charset="0"/>
              </a:rPr>
              <a:t> </a:t>
            </a:r>
            <a:r>
              <a:rPr lang="de-DE" sz="1200" dirty="0" err="1">
                <a:solidFill>
                  <a:srgbClr val="991D85"/>
                </a:solidFill>
                <a:cs typeface="Arial" charset="0"/>
              </a:rPr>
              <a:t>integration</a:t>
            </a:r>
            <a:r>
              <a:rPr lang="de-DE" sz="1200" dirty="0">
                <a:solidFill>
                  <a:srgbClr val="991D85"/>
                </a:solidFill>
                <a:cs typeface="Arial" charset="0"/>
              </a:rPr>
              <a:t> initiatives</a:t>
            </a:r>
          </a:p>
        </p:txBody>
      </p:sp>
      <p:sp>
        <p:nvSpPr>
          <p:cNvPr id="18" name="Rechteck 17"/>
          <p:cNvSpPr/>
          <p:nvPr/>
        </p:nvSpPr>
        <p:spPr bwMode="auto">
          <a:xfrm>
            <a:off x="457720" y="2782725"/>
            <a:ext cx="2243607" cy="6336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lIns="108000" tIns="0" rIns="0" bIns="0" anchor="ctr"/>
          <a:lstStyle/>
          <a:p>
            <a:pPr>
              <a:spcBef>
                <a:spcPct val="20000"/>
              </a:spcBef>
              <a:defRPr/>
            </a:pPr>
            <a:r>
              <a:rPr lang="de-DE" sz="1200" dirty="0">
                <a:solidFill>
                  <a:srgbClr val="991D85"/>
                </a:solidFill>
                <a:cs typeface="Arial" charset="0"/>
              </a:rPr>
              <a:t>Roll-out </a:t>
            </a:r>
            <a:r>
              <a:rPr lang="de-DE" sz="1200" dirty="0" err="1">
                <a:solidFill>
                  <a:srgbClr val="991D85"/>
                </a:solidFill>
                <a:cs typeface="Arial" charset="0"/>
              </a:rPr>
              <a:t>synergy</a:t>
            </a:r>
            <a:r>
              <a:rPr lang="de-DE" sz="1200" dirty="0">
                <a:solidFill>
                  <a:srgbClr val="991D85"/>
                </a:solidFill>
                <a:cs typeface="Arial" charset="0"/>
              </a:rPr>
              <a:t> </a:t>
            </a:r>
            <a:r>
              <a:rPr lang="de-DE" sz="1200" dirty="0" err="1">
                <a:solidFill>
                  <a:srgbClr val="991D85"/>
                </a:solidFill>
                <a:cs typeface="Arial" charset="0"/>
              </a:rPr>
              <a:t>identification</a:t>
            </a:r>
            <a:r>
              <a:rPr lang="de-DE" sz="1200" dirty="0">
                <a:solidFill>
                  <a:srgbClr val="991D85"/>
                </a:solidFill>
                <a:cs typeface="Arial" charset="0"/>
              </a:rPr>
              <a:t> </a:t>
            </a:r>
            <a:r>
              <a:rPr lang="de-DE" sz="1200" dirty="0" err="1">
                <a:solidFill>
                  <a:srgbClr val="991D85"/>
                </a:solidFill>
                <a:cs typeface="Arial" charset="0"/>
              </a:rPr>
              <a:t>and</a:t>
            </a:r>
            <a:r>
              <a:rPr lang="de-DE" sz="1200" dirty="0">
                <a:solidFill>
                  <a:srgbClr val="991D85"/>
                </a:solidFill>
                <a:cs typeface="Arial" charset="0"/>
              </a:rPr>
              <a:t> </a:t>
            </a:r>
            <a:r>
              <a:rPr lang="de-DE" sz="1200" dirty="0" err="1">
                <a:solidFill>
                  <a:srgbClr val="991D85"/>
                </a:solidFill>
                <a:cs typeface="Arial" charset="0"/>
              </a:rPr>
              <a:t>implementation</a:t>
            </a:r>
            <a:r>
              <a:rPr lang="de-DE" sz="1200" dirty="0">
                <a:solidFill>
                  <a:srgbClr val="991D85"/>
                </a:solidFill>
                <a:cs typeface="Arial" charset="0"/>
              </a:rPr>
              <a:t> </a:t>
            </a:r>
            <a:r>
              <a:rPr lang="de-DE" sz="1200" dirty="0" err="1">
                <a:solidFill>
                  <a:srgbClr val="991D85"/>
                </a:solidFill>
                <a:cs typeface="Arial" charset="0"/>
              </a:rPr>
              <a:t>process</a:t>
            </a:r>
            <a:endParaRPr lang="de-DE" sz="1200" dirty="0">
              <a:solidFill>
                <a:srgbClr val="991D85"/>
              </a:solidFill>
              <a:cs typeface="Arial" charset="0"/>
            </a:endParaRPr>
          </a:p>
        </p:txBody>
      </p:sp>
      <p:sp>
        <p:nvSpPr>
          <p:cNvPr id="19" name="Rechteck 18"/>
          <p:cNvSpPr/>
          <p:nvPr/>
        </p:nvSpPr>
        <p:spPr bwMode="auto">
          <a:xfrm>
            <a:off x="456133" y="3696868"/>
            <a:ext cx="2243607" cy="6336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lIns="108000" tIns="0" rIns="0" bIns="0" anchor="ctr"/>
          <a:lstStyle/>
          <a:p>
            <a:pPr>
              <a:spcBef>
                <a:spcPct val="20000"/>
              </a:spcBef>
              <a:defRPr/>
            </a:pPr>
            <a:r>
              <a:rPr lang="de-DE" sz="1200" dirty="0" err="1">
                <a:solidFill>
                  <a:srgbClr val="991D85"/>
                </a:solidFill>
                <a:cs typeface="Arial" charset="0"/>
              </a:rPr>
              <a:t>Coordinate</a:t>
            </a:r>
            <a:r>
              <a:rPr lang="de-DE" sz="1200" dirty="0">
                <a:solidFill>
                  <a:srgbClr val="991D85"/>
                </a:solidFill>
                <a:cs typeface="Arial" charset="0"/>
              </a:rPr>
              <a:t> </a:t>
            </a:r>
            <a:r>
              <a:rPr lang="de-DE" sz="1200" dirty="0" err="1">
                <a:solidFill>
                  <a:srgbClr val="991D85"/>
                </a:solidFill>
                <a:cs typeface="Arial" charset="0"/>
              </a:rPr>
              <a:t>across</a:t>
            </a:r>
            <a:r>
              <a:rPr lang="de-DE" sz="1200" dirty="0">
                <a:solidFill>
                  <a:srgbClr val="991D85"/>
                </a:solidFill>
                <a:cs typeface="Arial" charset="0"/>
              </a:rPr>
              <a:t> PMI initiatives</a:t>
            </a:r>
          </a:p>
        </p:txBody>
      </p:sp>
      <p:sp>
        <p:nvSpPr>
          <p:cNvPr id="20" name="Rechteck 19"/>
          <p:cNvSpPr/>
          <p:nvPr/>
        </p:nvSpPr>
        <p:spPr bwMode="auto">
          <a:xfrm>
            <a:off x="472005" y="4623460"/>
            <a:ext cx="2245425" cy="6336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lIns="108000" tIns="0" rIns="0" bIns="0" anchor="ctr"/>
          <a:lstStyle/>
          <a:p>
            <a:pPr>
              <a:spcBef>
                <a:spcPct val="20000"/>
              </a:spcBef>
              <a:defRPr/>
            </a:pPr>
            <a:r>
              <a:rPr lang="de-DE" sz="1200" dirty="0" err="1">
                <a:solidFill>
                  <a:srgbClr val="991D85"/>
                </a:solidFill>
                <a:cs typeface="Arial" charset="0"/>
              </a:rPr>
              <a:t>Facilitate</a:t>
            </a:r>
            <a:r>
              <a:rPr lang="de-DE" sz="1200" dirty="0">
                <a:solidFill>
                  <a:srgbClr val="991D85"/>
                </a:solidFill>
                <a:cs typeface="Arial" charset="0"/>
              </a:rPr>
              <a:t> </a:t>
            </a:r>
            <a:r>
              <a:rPr lang="de-DE" sz="1200" dirty="0" err="1">
                <a:solidFill>
                  <a:srgbClr val="991D85"/>
                </a:solidFill>
                <a:cs typeface="Arial" charset="0"/>
              </a:rPr>
              <a:t>communication</a:t>
            </a:r>
            <a:endParaRPr lang="de-DE" sz="1200" dirty="0">
              <a:solidFill>
                <a:srgbClr val="991D85"/>
              </a:solidFill>
              <a:cs typeface="Arial" charset="0"/>
            </a:endParaRPr>
          </a:p>
        </p:txBody>
      </p:sp>
      <p:sp>
        <p:nvSpPr>
          <p:cNvPr id="21" name="Rechteck 20"/>
          <p:cNvSpPr/>
          <p:nvPr/>
        </p:nvSpPr>
        <p:spPr bwMode="auto">
          <a:xfrm>
            <a:off x="475183" y="5535765"/>
            <a:ext cx="2243607" cy="633600"/>
          </a:xfrm>
          <a:prstGeom prst="rect">
            <a:avLst/>
          </a:prstGeom>
          <a:solidFill>
            <a:schemeClr val="accent5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lIns="108000" tIns="0" rIns="0" bIns="0" anchor="ctr"/>
          <a:lstStyle/>
          <a:p>
            <a:pPr>
              <a:spcBef>
                <a:spcPct val="20000"/>
              </a:spcBef>
              <a:defRPr/>
            </a:pPr>
            <a:r>
              <a:rPr lang="de-DE" sz="1200" dirty="0" err="1">
                <a:solidFill>
                  <a:srgbClr val="991D85"/>
                </a:solidFill>
                <a:cs typeface="Arial" charset="0"/>
              </a:rPr>
              <a:t>Identify</a:t>
            </a:r>
            <a:r>
              <a:rPr lang="de-DE" sz="1200" dirty="0">
                <a:solidFill>
                  <a:srgbClr val="991D85"/>
                </a:solidFill>
                <a:cs typeface="Arial" charset="0"/>
              </a:rPr>
              <a:t> </a:t>
            </a:r>
            <a:r>
              <a:rPr lang="de-DE" sz="1200" dirty="0" err="1">
                <a:solidFill>
                  <a:srgbClr val="991D85"/>
                </a:solidFill>
                <a:cs typeface="Arial" charset="0"/>
              </a:rPr>
              <a:t>and</a:t>
            </a:r>
            <a:r>
              <a:rPr lang="de-DE" sz="1200" dirty="0">
                <a:solidFill>
                  <a:srgbClr val="991D85"/>
                </a:solidFill>
                <a:cs typeface="Arial" charset="0"/>
              </a:rPr>
              <a:t> </a:t>
            </a:r>
            <a:r>
              <a:rPr lang="de-DE" sz="1200" dirty="0" err="1">
                <a:solidFill>
                  <a:srgbClr val="991D85"/>
                </a:solidFill>
                <a:cs typeface="Arial" charset="0"/>
              </a:rPr>
              <a:t>resolve</a:t>
            </a:r>
            <a:r>
              <a:rPr lang="de-DE" sz="1200" dirty="0">
                <a:solidFill>
                  <a:srgbClr val="991D85"/>
                </a:solidFill>
                <a:cs typeface="Arial" charset="0"/>
              </a:rPr>
              <a:t> </a:t>
            </a:r>
            <a:r>
              <a:rPr lang="de-DE" sz="1200" dirty="0" err="1">
                <a:solidFill>
                  <a:srgbClr val="991D85"/>
                </a:solidFill>
                <a:cs typeface="Arial" charset="0"/>
              </a:rPr>
              <a:t>issues</a:t>
            </a:r>
            <a:endParaRPr lang="de-DE" sz="1200" dirty="0">
              <a:solidFill>
                <a:srgbClr val="991D85"/>
              </a:solidFill>
              <a:cs typeface="Arial" charset="0"/>
            </a:endParaRPr>
          </a:p>
        </p:txBody>
      </p:sp>
      <p:sp>
        <p:nvSpPr>
          <p:cNvPr id="124945" name="Textfeld 30"/>
          <p:cNvSpPr txBox="1">
            <a:spLocks noChangeArrowheads="1"/>
          </p:cNvSpPr>
          <p:nvPr/>
        </p:nvSpPr>
        <p:spPr bwMode="auto">
          <a:xfrm>
            <a:off x="2771750" y="1844780"/>
            <a:ext cx="6264870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2563" indent="-182563" eaLnBrk="1" hangingPunct="1">
              <a:lnSpc>
                <a:spcPts val="1400"/>
              </a:lnSpc>
              <a:buClr>
                <a:schemeClr val="accent2"/>
              </a:buClr>
              <a:buSzTx/>
              <a:buFont typeface="Arial" panose="020B0604020202020204" pitchFamily="34" charset="0"/>
              <a:buChar char="•"/>
            </a:pP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Formalize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integration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strategy</a:t>
            </a:r>
            <a:endParaRPr lang="de-DE" altLang="de-DE" sz="1300" dirty="0">
              <a:solidFill>
                <a:srgbClr val="000000"/>
              </a:solidFill>
              <a:cs typeface="Arial" charset="0"/>
            </a:endParaRPr>
          </a:p>
          <a:p>
            <a:pPr marL="182563" indent="-182563" eaLnBrk="1" hangingPunct="1">
              <a:lnSpc>
                <a:spcPts val="1400"/>
              </a:lnSpc>
              <a:buClr>
                <a:schemeClr val="accent2"/>
              </a:buClr>
              <a:buSzTx/>
              <a:buFont typeface="Arial" panose="020B0604020202020204" pitchFamily="34" charset="0"/>
              <a:buChar char="•"/>
            </a:pP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Qualify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and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prioritize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opportunities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to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pursue</a:t>
            </a:r>
            <a:endParaRPr lang="de-DE" altLang="de-DE" sz="1300" dirty="0">
              <a:solidFill>
                <a:srgbClr val="000000"/>
              </a:solidFill>
              <a:cs typeface="Arial" charset="0"/>
            </a:endParaRPr>
          </a:p>
          <a:p>
            <a:pPr marL="182563" indent="-182563" eaLnBrk="1" hangingPunct="1">
              <a:lnSpc>
                <a:spcPts val="1400"/>
              </a:lnSpc>
              <a:buClr>
                <a:schemeClr val="accent2"/>
              </a:buClr>
              <a:buSzTx/>
              <a:buFont typeface="Arial" panose="020B0604020202020204" pitchFamily="34" charset="0"/>
              <a:buChar char="•"/>
            </a:pP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Develop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work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plan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together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with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work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streams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and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aggregate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into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masterplan</a:t>
            </a:r>
          </a:p>
        </p:txBody>
      </p:sp>
      <p:sp>
        <p:nvSpPr>
          <p:cNvPr id="124946" name="Textfeld 31"/>
          <p:cNvSpPr txBox="1">
            <a:spLocks noChangeArrowheads="1"/>
          </p:cNvSpPr>
          <p:nvPr/>
        </p:nvSpPr>
        <p:spPr bwMode="auto">
          <a:xfrm>
            <a:off x="2771750" y="2726590"/>
            <a:ext cx="4911725" cy="810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2563" indent="-182563" eaLnBrk="1" hangingPunct="1">
              <a:lnSpc>
                <a:spcPts val="1400"/>
              </a:lnSpc>
              <a:buClr>
                <a:schemeClr val="accent2"/>
              </a:buClr>
              <a:buSzTx/>
              <a:buFont typeface="Arial" panose="020B0604020202020204" pitchFamily="34" charset="0"/>
              <a:buChar char="•"/>
            </a:pP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Elaborate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baselines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(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financial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headcounts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and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cultural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)</a:t>
            </a:r>
          </a:p>
          <a:p>
            <a:pPr marL="182563" indent="-182563" eaLnBrk="1" hangingPunct="1">
              <a:lnSpc>
                <a:spcPts val="1400"/>
              </a:lnSpc>
              <a:buClr>
                <a:schemeClr val="accent2"/>
              </a:buClr>
              <a:buSzTx/>
              <a:buFont typeface="Arial" panose="020B0604020202020204" pitchFamily="34" charset="0"/>
              <a:buChar char="•"/>
            </a:pP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Organise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kick-off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workshops</a:t>
            </a:r>
            <a:endParaRPr lang="de-DE" altLang="de-DE" sz="1300" dirty="0">
              <a:solidFill>
                <a:srgbClr val="000000"/>
              </a:solidFill>
              <a:cs typeface="Arial" charset="0"/>
            </a:endParaRPr>
          </a:p>
          <a:p>
            <a:pPr marL="182563" indent="-182563" eaLnBrk="1" hangingPunct="1">
              <a:lnSpc>
                <a:spcPts val="1400"/>
              </a:lnSpc>
              <a:buClr>
                <a:schemeClr val="accent2"/>
              </a:buClr>
              <a:buSzTx/>
              <a:buFont typeface="Arial" panose="020B0604020202020204" pitchFamily="34" charset="0"/>
              <a:buChar char="•"/>
            </a:pP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Set-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up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top-down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targets</a:t>
            </a:r>
            <a:endParaRPr lang="de-DE" altLang="de-DE" sz="1300" dirty="0">
              <a:solidFill>
                <a:srgbClr val="000000"/>
              </a:solidFill>
              <a:cs typeface="Arial" charset="0"/>
            </a:endParaRPr>
          </a:p>
          <a:p>
            <a:pPr marL="182563" indent="-182563" eaLnBrk="1" hangingPunct="1">
              <a:lnSpc>
                <a:spcPts val="1400"/>
              </a:lnSpc>
              <a:buClr>
                <a:schemeClr val="accent2"/>
              </a:buClr>
              <a:buSzTx/>
              <a:buFont typeface="Arial" panose="020B0604020202020204" pitchFamily="34" charset="0"/>
              <a:buChar char="•"/>
            </a:pP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Develop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and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manage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synergy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-tracking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tool</a:t>
            </a:r>
            <a:endParaRPr lang="de-DE" altLang="de-DE" sz="1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4947" name="Textfeld 35"/>
          <p:cNvSpPr txBox="1">
            <a:spLocks noChangeArrowheads="1"/>
          </p:cNvSpPr>
          <p:nvPr/>
        </p:nvSpPr>
        <p:spPr bwMode="auto">
          <a:xfrm>
            <a:off x="2771750" y="3626986"/>
            <a:ext cx="6048840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2563" indent="-182563" eaLnBrk="1" hangingPunct="1">
              <a:lnSpc>
                <a:spcPts val="1400"/>
              </a:lnSpc>
              <a:buClr>
                <a:schemeClr val="accent2"/>
              </a:buClr>
              <a:buSzTx/>
              <a:buFont typeface="Arial" panose="020B0604020202020204" pitchFamily="34" charset="0"/>
              <a:buChar char="•"/>
            </a:pP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Ensure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consistency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of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initiatives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with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merger´s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goal</a:t>
            </a:r>
            <a:endParaRPr lang="de-DE" altLang="de-DE" sz="1300" dirty="0">
              <a:solidFill>
                <a:srgbClr val="000000"/>
              </a:solidFill>
              <a:cs typeface="Arial" charset="0"/>
            </a:endParaRPr>
          </a:p>
          <a:p>
            <a:pPr marL="182563" indent="-182563" eaLnBrk="1" hangingPunct="1">
              <a:lnSpc>
                <a:spcPts val="1400"/>
              </a:lnSpc>
              <a:buClr>
                <a:schemeClr val="accent2"/>
              </a:buClr>
              <a:buSzTx/>
              <a:buFont typeface="Arial" panose="020B0604020202020204" pitchFamily="34" charset="0"/>
              <a:buChar char="•"/>
            </a:pP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Track initiatives´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progress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against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pre-defined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timeline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and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milestones</a:t>
            </a:r>
            <a:endParaRPr lang="de-DE" altLang="de-DE" sz="1300" dirty="0">
              <a:solidFill>
                <a:srgbClr val="000000"/>
              </a:solidFill>
              <a:cs typeface="Arial" charset="0"/>
            </a:endParaRPr>
          </a:p>
          <a:p>
            <a:pPr marL="182563" indent="-182563" eaLnBrk="1" hangingPunct="1">
              <a:lnSpc>
                <a:spcPts val="1400"/>
              </a:lnSpc>
              <a:buClr>
                <a:schemeClr val="accent2"/>
              </a:buClr>
              <a:buSzTx/>
              <a:buFont typeface="Arial" panose="020B0604020202020204" pitchFamily="34" charset="0"/>
              <a:buChar char="•"/>
            </a:pP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Manage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interdependencies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among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teams</a:t>
            </a:r>
            <a:endParaRPr lang="de-DE" altLang="de-DE" sz="1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4948" name="Textfeld 36"/>
          <p:cNvSpPr txBox="1">
            <a:spLocks noChangeArrowheads="1"/>
          </p:cNvSpPr>
          <p:nvPr/>
        </p:nvSpPr>
        <p:spPr bwMode="auto">
          <a:xfrm>
            <a:off x="2771750" y="4553007"/>
            <a:ext cx="6192860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2563" indent="-182563" eaLnBrk="1" hangingPunct="1">
              <a:lnSpc>
                <a:spcPts val="1400"/>
              </a:lnSpc>
              <a:buClr>
                <a:schemeClr val="accent2"/>
              </a:buClr>
              <a:buSzTx/>
              <a:buFont typeface="Arial" panose="020B0604020202020204" pitchFamily="34" charset="0"/>
              <a:buChar char="•"/>
            </a:pP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Update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key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stakeholders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frequently</a:t>
            </a:r>
            <a:endParaRPr lang="de-DE" altLang="de-DE" sz="1300" dirty="0">
              <a:solidFill>
                <a:srgbClr val="000000"/>
              </a:solidFill>
              <a:cs typeface="Arial" charset="0"/>
            </a:endParaRPr>
          </a:p>
          <a:p>
            <a:pPr marL="182563" indent="-182563" eaLnBrk="1" hangingPunct="1">
              <a:lnSpc>
                <a:spcPts val="1400"/>
              </a:lnSpc>
              <a:buClr>
                <a:schemeClr val="accent2"/>
              </a:buClr>
              <a:buSzTx/>
              <a:buFont typeface="Arial" panose="020B0604020202020204" pitchFamily="34" charset="0"/>
              <a:buChar char="•"/>
            </a:pP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Prepare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for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„Day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One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“ Communication</a:t>
            </a:r>
          </a:p>
          <a:p>
            <a:pPr marL="182563" indent="-182563" eaLnBrk="1" hangingPunct="1">
              <a:lnSpc>
                <a:spcPts val="1400"/>
              </a:lnSpc>
              <a:buClr>
                <a:schemeClr val="accent2"/>
              </a:buClr>
              <a:buSzTx/>
              <a:buFont typeface="Arial" panose="020B0604020202020204" pitchFamily="34" charset="0"/>
              <a:buChar char="•"/>
            </a:pP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Establish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communications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channels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across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teams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and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promote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dialogue</a:t>
            </a:r>
            <a:endParaRPr lang="de-DE" altLang="de-DE" sz="1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4949" name="Textfeld 37"/>
          <p:cNvSpPr txBox="1">
            <a:spLocks noChangeArrowheads="1"/>
          </p:cNvSpPr>
          <p:nvPr/>
        </p:nvSpPr>
        <p:spPr bwMode="auto">
          <a:xfrm>
            <a:off x="2771751" y="5465576"/>
            <a:ext cx="5110162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SzPct val="120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–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SzPct val="89000"/>
              <a:buChar char="•"/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SzPct val="75000"/>
              <a:buChar char="–"/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182563" indent="-182563" eaLnBrk="1" hangingPunct="1">
              <a:lnSpc>
                <a:spcPts val="1400"/>
              </a:lnSpc>
              <a:buClr>
                <a:schemeClr val="accent2"/>
              </a:buClr>
              <a:buSzTx/>
              <a:buFont typeface="Arial" panose="020B0604020202020204" pitchFamily="34" charset="0"/>
              <a:buChar char="•"/>
            </a:pP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Ensure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that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any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new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issues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are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promptly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identified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and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resolved</a:t>
            </a:r>
            <a:endParaRPr lang="de-DE" altLang="de-DE" sz="1300" dirty="0">
              <a:solidFill>
                <a:srgbClr val="000000"/>
              </a:solidFill>
              <a:cs typeface="Arial" charset="0"/>
            </a:endParaRPr>
          </a:p>
          <a:p>
            <a:pPr marL="182563" indent="-182563" eaLnBrk="1" hangingPunct="1">
              <a:lnSpc>
                <a:spcPts val="1400"/>
              </a:lnSpc>
              <a:buClr>
                <a:schemeClr val="accent2"/>
              </a:buClr>
              <a:buSzTx/>
              <a:buFont typeface="Arial" panose="020B0604020202020204" pitchFamily="34" charset="0"/>
              <a:buChar char="•"/>
            </a:pP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Regularly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monitor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morale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and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confidence</a:t>
            </a:r>
            <a:endParaRPr lang="de-DE" altLang="de-DE" sz="1300" dirty="0">
              <a:solidFill>
                <a:srgbClr val="000000"/>
              </a:solidFill>
              <a:cs typeface="Arial" charset="0"/>
            </a:endParaRPr>
          </a:p>
          <a:p>
            <a:pPr marL="182563" indent="-182563" eaLnBrk="1" hangingPunct="1">
              <a:lnSpc>
                <a:spcPts val="1400"/>
              </a:lnSpc>
              <a:buClr>
                <a:schemeClr val="accent2"/>
              </a:buClr>
              <a:buSzTx/>
              <a:buFont typeface="Arial" panose="020B0604020202020204" pitchFamily="34" charset="0"/>
              <a:buChar char="•"/>
            </a:pP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Escalate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if</a:t>
            </a:r>
            <a:r>
              <a:rPr lang="de-DE" altLang="de-DE" sz="1300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de-DE" altLang="de-DE" sz="1300" dirty="0" err="1">
                <a:solidFill>
                  <a:srgbClr val="000000"/>
                </a:solidFill>
                <a:cs typeface="Arial" charset="0"/>
              </a:rPr>
              <a:t>necessary</a:t>
            </a:r>
            <a:endParaRPr lang="de-DE" altLang="de-DE" sz="13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altLang="de-DE" sz="32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A Post Merger Integration Head </a:t>
            </a:r>
            <a:r>
              <a:rPr lang="de-DE" altLang="de-DE" sz="3200" dirty="0" err="1">
                <a:solidFill>
                  <a:schemeClr val="accent1">
                    <a:lumMod val="90000"/>
                    <a:lumOff val="10000"/>
                  </a:schemeClr>
                </a:solidFill>
              </a:rPr>
              <a:t>needs</a:t>
            </a:r>
            <a:r>
              <a:rPr lang="de-DE" altLang="de-DE" sz="32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 </a:t>
            </a:r>
            <a:r>
              <a:rPr lang="de-DE" altLang="de-DE" sz="3200" dirty="0" err="1">
                <a:solidFill>
                  <a:schemeClr val="accent1">
                    <a:lumMod val="90000"/>
                    <a:lumOff val="10000"/>
                  </a:schemeClr>
                </a:solidFill>
              </a:rPr>
              <a:t>to</a:t>
            </a:r>
            <a:r>
              <a:rPr lang="de-DE" altLang="de-DE" sz="32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 </a:t>
            </a:r>
            <a:r>
              <a:rPr lang="en-US" altLang="de-DE" sz="32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internalize five Core Missions</a:t>
            </a:r>
            <a:endParaRPr lang="en-US" sz="3200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9" name="Inhaltsplatzhalter 8"/>
          <p:cNvSpPr>
            <a:spLocks noGrp="1"/>
          </p:cNvSpPr>
          <p:nvPr>
            <p:ph sz="half" idx="2"/>
          </p:nvPr>
        </p:nvSpPr>
        <p:spPr>
          <a:xfrm>
            <a:off x="457200" y="1484730"/>
            <a:ext cx="5410200" cy="360362"/>
          </a:xfrm>
        </p:spPr>
        <p:txBody>
          <a:bodyPr/>
          <a:lstStyle/>
          <a:p>
            <a:pPr marL="0" indent="0">
              <a:buNone/>
            </a:pPr>
            <a:r>
              <a:rPr lang="en-US" altLang="de-DE" dirty="0">
                <a:solidFill>
                  <a:srgbClr val="991D85"/>
                </a:solidFill>
                <a:cs typeface="Arial" charset="0"/>
              </a:rPr>
              <a:t>Role of the Post Merger Integration </a:t>
            </a:r>
            <a:r>
              <a:rPr lang="en-US" altLang="de-DE" dirty="0" smtClean="0">
                <a:solidFill>
                  <a:srgbClr val="991D85"/>
                </a:solidFill>
                <a:cs typeface="Arial" charset="0"/>
              </a:rPr>
              <a:t>Head</a:t>
            </a:r>
            <a:endParaRPr lang="en-US" altLang="de-DE" dirty="0">
              <a:solidFill>
                <a:srgbClr val="991D85"/>
              </a:solidFill>
              <a:cs typeface="Arial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smtClean="0">
                <a:solidFill>
                  <a:srgbClr val="000000"/>
                </a:solidFill>
              </a:rPr>
              <a:t>Post-Merger-/Acquisition Integration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/>
                </a:solidFill>
              </a:rPr>
              <a:t>Page </a:t>
            </a:r>
            <a:fld id="{528ED15F-6C48-4064-B751-2D3E3C9B0EA2}" type="slidenum">
              <a:rPr lang="de-DE" smtClean="0">
                <a:solidFill>
                  <a:srgbClr val="000000"/>
                </a:solidFill>
              </a:rPr>
              <a:pPr/>
              <a:t>20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22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/>
            <a:r>
              <a:rPr lang="de-DE" dirty="0" err="1" smtClean="0"/>
              <a:t>February</a:t>
            </a:r>
            <a:r>
              <a:rPr lang="de-DE" dirty="0" smtClean="0"/>
              <a:t> 26, 2015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4759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Objekt 15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57497167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think-cell Folie" r:id="rId4" imgW="270" imgH="270" progId="TCLayout.ActiveDocument.1">
                  <p:embed/>
                </p:oleObj>
              </mc:Choice>
              <mc:Fallback>
                <p:oleObj name="think-cell Folie" r:id="rId4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The </a:t>
            </a:r>
            <a:r>
              <a:rPr lang="en-US" sz="3200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challenges </a:t>
            </a:r>
            <a:r>
              <a:rPr lang="en-US" sz="32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of </a:t>
            </a:r>
            <a:r>
              <a:rPr lang="en-US" sz="3200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integration </a:t>
            </a:r>
            <a:r>
              <a:rPr lang="en-US" sz="32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are </a:t>
            </a:r>
            <a:r>
              <a:rPr lang="en-US" sz="3200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located </a:t>
            </a:r>
            <a:r>
              <a:rPr lang="en-US" sz="3200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in </a:t>
            </a:r>
            <a:r>
              <a:rPr lang="en-US" sz="3200" dirty="0" smtClean="0">
                <a:solidFill>
                  <a:schemeClr val="accent1">
                    <a:lumMod val="90000"/>
                    <a:lumOff val="10000"/>
                  </a:schemeClr>
                </a:solidFill>
              </a:rPr>
              <a:t>cross-functional processes</a:t>
            </a:r>
            <a:endParaRPr lang="de-DE" sz="3200" dirty="0">
              <a:solidFill>
                <a:schemeClr val="accent1">
                  <a:lumMod val="90000"/>
                  <a:lumOff val="10000"/>
                </a:schemeClr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3273638" y="1582352"/>
            <a:ext cx="2592360" cy="1767014"/>
            <a:chOff x="3273638" y="1301936"/>
            <a:chExt cx="2592360" cy="1767014"/>
          </a:xfrm>
        </p:grpSpPr>
        <p:sp>
          <p:nvSpPr>
            <p:cNvPr id="7" name="Rechteck 6"/>
            <p:cNvSpPr/>
            <p:nvPr/>
          </p:nvSpPr>
          <p:spPr>
            <a:xfrm>
              <a:off x="3282309" y="1772770"/>
              <a:ext cx="2583689" cy="1296180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marL="182563" indent="-182563">
                <a:spcAft>
                  <a:spcPts val="600"/>
                </a:spcAft>
                <a:buClr>
                  <a:srgbClr val="991D85"/>
                </a:buClr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0000"/>
                  </a:solidFill>
                </a:rPr>
                <a:t>Determine the degree of integration</a:t>
              </a:r>
            </a:p>
            <a:p>
              <a:pPr marL="182563" indent="-182563">
                <a:spcAft>
                  <a:spcPts val="600"/>
                </a:spcAft>
                <a:buClr>
                  <a:srgbClr val="991D85"/>
                </a:buClr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0000"/>
                  </a:solidFill>
                </a:rPr>
                <a:t>Formulate clear integration frameworks (strategic and operational)</a:t>
              </a:r>
            </a:p>
            <a:p>
              <a:pPr marL="285750" indent="-285750">
                <a:spcAft>
                  <a:spcPts val="600"/>
                </a:spcAft>
                <a:buClr>
                  <a:srgbClr val="991D85"/>
                </a:buClr>
                <a:buFont typeface="Wingdings" panose="05000000000000000000" pitchFamily="2" charset="2"/>
                <a:buChar char="Ø"/>
              </a:pPr>
              <a:endParaRPr lang="de-DE" sz="1200" dirty="0">
                <a:solidFill>
                  <a:srgbClr val="000000"/>
                </a:solidFill>
              </a:endParaRPr>
            </a:p>
          </p:txBody>
        </p:sp>
        <p:sp>
          <p:nvSpPr>
            <p:cNvPr id="8" name="Rechteck 7"/>
            <p:cNvSpPr/>
            <p:nvPr/>
          </p:nvSpPr>
          <p:spPr>
            <a:xfrm>
              <a:off x="3273638" y="1301936"/>
              <a:ext cx="2592360" cy="470834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200" b="1" dirty="0">
                  <a:solidFill>
                    <a:schemeClr val="accent6">
                      <a:lumMod val="10000"/>
                    </a:schemeClr>
                  </a:solidFill>
                </a:rPr>
                <a:t>Clear definition of the integration objectives and strategy</a:t>
              </a:r>
            </a:p>
          </p:txBody>
        </p:sp>
      </p:grpSp>
      <p:grpSp>
        <p:nvGrpSpPr>
          <p:cNvPr id="10" name="Gruppieren 9"/>
          <p:cNvGrpSpPr/>
          <p:nvPr/>
        </p:nvGrpSpPr>
        <p:grpSpPr>
          <a:xfrm>
            <a:off x="6156220" y="2492870"/>
            <a:ext cx="2592360" cy="1767014"/>
            <a:chOff x="3273638" y="1301936"/>
            <a:chExt cx="2592360" cy="1767014"/>
          </a:xfrm>
        </p:grpSpPr>
        <p:sp>
          <p:nvSpPr>
            <p:cNvPr id="11" name="Rechteck 10"/>
            <p:cNvSpPr/>
            <p:nvPr/>
          </p:nvSpPr>
          <p:spPr>
            <a:xfrm>
              <a:off x="3282309" y="1772770"/>
              <a:ext cx="2583689" cy="1296180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marL="182563" indent="-182563">
                <a:spcAft>
                  <a:spcPts val="600"/>
                </a:spcAft>
                <a:buClr>
                  <a:srgbClr val="991D85"/>
                </a:buClr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0000"/>
                  </a:solidFill>
                </a:rPr>
                <a:t>Placing the integration management</a:t>
              </a:r>
            </a:p>
            <a:p>
              <a:pPr marL="182563" indent="-182563">
                <a:spcAft>
                  <a:spcPts val="600"/>
                </a:spcAft>
                <a:buClr>
                  <a:srgbClr val="991D85"/>
                </a:buClr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rgbClr val="000000"/>
                  </a:solidFill>
                </a:rPr>
                <a:t>Coordinate </a:t>
              </a:r>
              <a:r>
                <a:rPr lang="en-US" sz="1200" dirty="0">
                  <a:solidFill>
                    <a:srgbClr val="000000"/>
                  </a:solidFill>
                </a:rPr>
                <a:t>all interfaces to </a:t>
              </a:r>
              <a:r>
                <a:rPr lang="en-US" sz="1200" dirty="0" smtClean="0">
                  <a:solidFill>
                    <a:srgbClr val="000000"/>
                  </a:solidFill>
                </a:rPr>
                <a:t>regions/countries </a:t>
              </a:r>
              <a:r>
                <a:rPr lang="en-US" sz="1200" dirty="0">
                  <a:solidFill>
                    <a:srgbClr val="000000"/>
                  </a:solidFill>
                </a:rPr>
                <a:t>and decision makers</a:t>
              </a:r>
            </a:p>
            <a:p>
              <a:pPr marL="285750" indent="-285750">
                <a:spcAft>
                  <a:spcPts val="600"/>
                </a:spcAft>
                <a:buClr>
                  <a:srgbClr val="991D85"/>
                </a:buClr>
                <a:buFont typeface="Wingdings" panose="05000000000000000000" pitchFamily="2" charset="2"/>
                <a:buChar char="Ø"/>
              </a:pPr>
              <a:endParaRPr lang="de-DE" sz="1200" dirty="0">
                <a:solidFill>
                  <a:srgbClr val="000000"/>
                </a:solidFill>
              </a:endParaRPr>
            </a:p>
          </p:txBody>
        </p:sp>
        <p:sp>
          <p:nvSpPr>
            <p:cNvPr id="12" name="Rechteck 11"/>
            <p:cNvSpPr/>
            <p:nvPr/>
          </p:nvSpPr>
          <p:spPr>
            <a:xfrm>
              <a:off x="3273638" y="1301936"/>
              <a:ext cx="2592360" cy="470834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200" b="1" dirty="0">
                  <a:solidFill>
                    <a:schemeClr val="accent6">
                      <a:lumMod val="10000"/>
                    </a:schemeClr>
                  </a:solidFill>
                </a:rPr>
                <a:t>Coordination of functional areas and regions/countries etc.</a:t>
              </a:r>
            </a:p>
          </p:txBody>
        </p:sp>
      </p:grpSp>
      <p:grpSp>
        <p:nvGrpSpPr>
          <p:cNvPr id="13" name="Gruppieren 12"/>
          <p:cNvGrpSpPr/>
          <p:nvPr/>
        </p:nvGrpSpPr>
        <p:grpSpPr>
          <a:xfrm>
            <a:off x="5875804" y="4542386"/>
            <a:ext cx="2592360" cy="1767014"/>
            <a:chOff x="3273638" y="1301936"/>
            <a:chExt cx="2592360" cy="1767014"/>
          </a:xfrm>
        </p:grpSpPr>
        <p:sp>
          <p:nvSpPr>
            <p:cNvPr id="14" name="Rechteck 13"/>
            <p:cNvSpPr/>
            <p:nvPr/>
          </p:nvSpPr>
          <p:spPr>
            <a:xfrm>
              <a:off x="3282309" y="1772770"/>
              <a:ext cx="2583689" cy="1296180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marL="182563" indent="-182563">
                <a:spcAft>
                  <a:spcPts val="600"/>
                </a:spcAft>
                <a:buClr>
                  <a:srgbClr val="991D85"/>
                </a:buClr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0000"/>
                  </a:solidFill>
                </a:rPr>
                <a:t>Definition of organizational design</a:t>
              </a:r>
            </a:p>
            <a:p>
              <a:pPr marL="182563" indent="-182563">
                <a:spcAft>
                  <a:spcPts val="600"/>
                </a:spcAft>
                <a:buClr>
                  <a:srgbClr val="991D85"/>
                </a:buClr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0000"/>
                  </a:solidFill>
                </a:rPr>
                <a:t>Integration of operating units</a:t>
              </a:r>
            </a:p>
            <a:p>
              <a:pPr marL="285750" indent="-285750">
                <a:spcAft>
                  <a:spcPts val="600"/>
                </a:spcAft>
                <a:buClr>
                  <a:srgbClr val="991D85"/>
                </a:buClr>
                <a:buFont typeface="Wingdings" panose="05000000000000000000" pitchFamily="2" charset="2"/>
                <a:buChar char="Ø"/>
              </a:pPr>
              <a:endParaRPr lang="de-DE" sz="1200" dirty="0">
                <a:solidFill>
                  <a:srgbClr val="000000"/>
                </a:solidFill>
              </a:endParaRPr>
            </a:p>
          </p:txBody>
        </p:sp>
        <p:sp>
          <p:nvSpPr>
            <p:cNvPr id="15" name="Rechteck 14"/>
            <p:cNvSpPr/>
            <p:nvPr/>
          </p:nvSpPr>
          <p:spPr>
            <a:xfrm>
              <a:off x="3273638" y="1301936"/>
              <a:ext cx="2592360" cy="470834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100" b="1" dirty="0">
                  <a:solidFill>
                    <a:schemeClr val="accent6">
                      <a:lumMod val="10000"/>
                    </a:schemeClr>
                  </a:solidFill>
                </a:rPr>
                <a:t>Definition and implementation of an efficient organizational structure</a:t>
              </a:r>
            </a:p>
          </p:txBody>
        </p:sp>
      </p:grpSp>
      <p:sp>
        <p:nvSpPr>
          <p:cNvPr id="17" name="Ellipse 16"/>
          <p:cNvSpPr/>
          <p:nvPr/>
        </p:nvSpPr>
        <p:spPr>
          <a:xfrm>
            <a:off x="5963434" y="2335516"/>
            <a:ext cx="288040" cy="28804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rgbClr val="991D85"/>
                </a:solidFill>
                <a:cs typeface="Arial" charset="0"/>
              </a:rPr>
              <a:t>2</a:t>
            </a:r>
          </a:p>
        </p:txBody>
      </p:sp>
      <p:sp>
        <p:nvSpPr>
          <p:cNvPr id="18" name="Ellipse 17"/>
          <p:cNvSpPr/>
          <p:nvPr/>
        </p:nvSpPr>
        <p:spPr>
          <a:xfrm>
            <a:off x="5658634" y="4389943"/>
            <a:ext cx="288040" cy="28804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rgbClr val="991D85"/>
                </a:solidFill>
                <a:cs typeface="Arial" charset="0"/>
              </a:rPr>
              <a:t>3</a:t>
            </a:r>
          </a:p>
        </p:txBody>
      </p:sp>
      <p:sp>
        <p:nvSpPr>
          <p:cNvPr id="9" name="Ellipse 8"/>
          <p:cNvSpPr/>
          <p:nvPr/>
        </p:nvSpPr>
        <p:spPr>
          <a:xfrm>
            <a:off x="3080852" y="1442101"/>
            <a:ext cx="288040" cy="28804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rgbClr val="991D85"/>
                </a:solidFill>
                <a:cs typeface="Arial" charset="0"/>
              </a:rPr>
              <a:t>1</a:t>
            </a:r>
          </a:p>
        </p:txBody>
      </p:sp>
      <p:grpSp>
        <p:nvGrpSpPr>
          <p:cNvPr id="22" name="Gruppieren 21"/>
          <p:cNvGrpSpPr/>
          <p:nvPr/>
        </p:nvGrpSpPr>
        <p:grpSpPr>
          <a:xfrm>
            <a:off x="468572" y="2492870"/>
            <a:ext cx="2592360" cy="1767014"/>
            <a:chOff x="3273638" y="1301936"/>
            <a:chExt cx="2592360" cy="1767014"/>
          </a:xfrm>
        </p:grpSpPr>
        <p:sp>
          <p:nvSpPr>
            <p:cNvPr id="23" name="Rechteck 22"/>
            <p:cNvSpPr/>
            <p:nvPr/>
          </p:nvSpPr>
          <p:spPr>
            <a:xfrm>
              <a:off x="3282309" y="1772770"/>
              <a:ext cx="2583689" cy="1296180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marL="182563" indent="-182563">
                <a:spcAft>
                  <a:spcPts val="600"/>
                </a:spcAft>
                <a:buClr>
                  <a:srgbClr val="991D85"/>
                </a:buClr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0000"/>
                  </a:solidFill>
                </a:rPr>
                <a:t>Identification, qualification and definition of synergy initiatives</a:t>
              </a:r>
            </a:p>
            <a:p>
              <a:pPr marL="182563" indent="-182563">
                <a:spcAft>
                  <a:spcPts val="600"/>
                </a:spcAft>
                <a:buClr>
                  <a:srgbClr val="991D85"/>
                </a:buClr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rgbClr val="000000"/>
                  </a:solidFill>
                </a:rPr>
                <a:t>Constant </a:t>
              </a:r>
              <a:r>
                <a:rPr lang="en-US" sz="1200" dirty="0">
                  <a:solidFill>
                    <a:srgbClr val="000000"/>
                  </a:solidFill>
                </a:rPr>
                <a:t>tracking</a:t>
              </a:r>
            </a:p>
            <a:p>
              <a:pPr marL="285750" indent="-285750">
                <a:spcAft>
                  <a:spcPts val="600"/>
                </a:spcAft>
                <a:buClr>
                  <a:srgbClr val="991D85"/>
                </a:buClr>
                <a:buFont typeface="Wingdings" panose="05000000000000000000" pitchFamily="2" charset="2"/>
                <a:buChar char="Ø"/>
              </a:pPr>
              <a:endParaRPr lang="de-DE" sz="1200" dirty="0">
                <a:solidFill>
                  <a:srgbClr val="000000"/>
                </a:solidFill>
              </a:endParaRPr>
            </a:p>
          </p:txBody>
        </p:sp>
        <p:sp>
          <p:nvSpPr>
            <p:cNvPr id="24" name="Rechteck 23"/>
            <p:cNvSpPr/>
            <p:nvPr/>
          </p:nvSpPr>
          <p:spPr>
            <a:xfrm>
              <a:off x="3273638" y="1301936"/>
              <a:ext cx="2592360" cy="470834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200" b="1" dirty="0" smtClean="0">
                  <a:solidFill>
                    <a:schemeClr val="accent6">
                      <a:lumMod val="10000"/>
                    </a:schemeClr>
                  </a:solidFill>
                </a:rPr>
                <a:t>Synergy </a:t>
              </a:r>
              <a:r>
                <a:rPr lang="en-US" sz="1200" b="1" dirty="0">
                  <a:solidFill>
                    <a:schemeClr val="accent6">
                      <a:lumMod val="10000"/>
                    </a:schemeClr>
                  </a:solidFill>
                </a:rPr>
                <a:t>Management</a:t>
              </a:r>
            </a:p>
          </p:txBody>
        </p:sp>
      </p:grpSp>
      <p:grpSp>
        <p:nvGrpSpPr>
          <p:cNvPr id="25" name="Gruppieren 24"/>
          <p:cNvGrpSpPr/>
          <p:nvPr/>
        </p:nvGrpSpPr>
        <p:grpSpPr>
          <a:xfrm>
            <a:off x="838547" y="4531788"/>
            <a:ext cx="2592360" cy="1767014"/>
            <a:chOff x="3273638" y="1301936"/>
            <a:chExt cx="2592360" cy="1767014"/>
          </a:xfrm>
        </p:grpSpPr>
        <p:sp>
          <p:nvSpPr>
            <p:cNvPr id="26" name="Rechteck 25"/>
            <p:cNvSpPr/>
            <p:nvPr/>
          </p:nvSpPr>
          <p:spPr>
            <a:xfrm>
              <a:off x="3282309" y="1772770"/>
              <a:ext cx="2583689" cy="1296180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marL="182563" indent="-182563">
                <a:spcAft>
                  <a:spcPts val="600"/>
                </a:spcAft>
                <a:buClr>
                  <a:srgbClr val="991D85"/>
                </a:buClr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0000"/>
                  </a:solidFill>
                </a:rPr>
                <a:t>Adequate change management process</a:t>
              </a:r>
            </a:p>
            <a:p>
              <a:pPr marL="182563" indent="-182563">
                <a:spcAft>
                  <a:spcPts val="600"/>
                </a:spcAft>
                <a:buClr>
                  <a:srgbClr val="991D85"/>
                </a:buClr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0000"/>
                  </a:solidFill>
                </a:rPr>
                <a:t>Ensuring a constant flow of information</a:t>
              </a:r>
              <a:endParaRPr lang="de-DE" sz="1200" dirty="0">
                <a:solidFill>
                  <a:srgbClr val="000000"/>
                </a:solidFill>
              </a:endParaRPr>
            </a:p>
          </p:txBody>
        </p:sp>
        <p:sp>
          <p:nvSpPr>
            <p:cNvPr id="27" name="Rechteck 26"/>
            <p:cNvSpPr/>
            <p:nvPr/>
          </p:nvSpPr>
          <p:spPr>
            <a:xfrm>
              <a:off x="3273638" y="1301936"/>
              <a:ext cx="2592360" cy="470834"/>
            </a:xfrm>
            <a:prstGeom prst="rect">
              <a:avLst/>
            </a:prstGeom>
            <a:ln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1200" b="1" dirty="0">
                  <a:solidFill>
                    <a:schemeClr val="accent6">
                      <a:lumMod val="10000"/>
                    </a:schemeClr>
                  </a:solidFill>
                </a:rPr>
                <a:t>Change Management and Communication</a:t>
              </a:r>
            </a:p>
          </p:txBody>
        </p:sp>
      </p:grpSp>
      <p:sp>
        <p:nvSpPr>
          <p:cNvPr id="20" name="Ellipse 19"/>
          <p:cNvSpPr/>
          <p:nvPr/>
        </p:nvSpPr>
        <p:spPr>
          <a:xfrm>
            <a:off x="296649" y="2364811"/>
            <a:ext cx="288040" cy="28804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rgbClr val="991D85"/>
                </a:solidFill>
                <a:cs typeface="Arial" charset="0"/>
              </a:rPr>
              <a:t>5</a:t>
            </a:r>
          </a:p>
        </p:txBody>
      </p:sp>
      <p:sp>
        <p:nvSpPr>
          <p:cNvPr id="19" name="Ellipse 18"/>
          <p:cNvSpPr/>
          <p:nvPr/>
        </p:nvSpPr>
        <p:spPr>
          <a:xfrm>
            <a:off x="633567" y="4415921"/>
            <a:ext cx="288040" cy="28804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rgbClr val="991D85"/>
                </a:solidFill>
                <a:cs typeface="Arial" charset="0"/>
              </a:rPr>
              <a:t>4</a:t>
            </a:r>
          </a:p>
        </p:txBody>
      </p:sp>
      <p:grpSp>
        <p:nvGrpSpPr>
          <p:cNvPr id="286826" name="Gruppieren 286825"/>
          <p:cNvGrpSpPr/>
          <p:nvPr/>
        </p:nvGrpSpPr>
        <p:grpSpPr>
          <a:xfrm>
            <a:off x="3767698" y="3594804"/>
            <a:ext cx="1584220" cy="1936280"/>
            <a:chOff x="3767698" y="3533844"/>
            <a:chExt cx="1584220" cy="1936280"/>
          </a:xfrm>
        </p:grpSpPr>
        <p:grpSp>
          <p:nvGrpSpPr>
            <p:cNvPr id="286822" name="Gruppieren 286821"/>
            <p:cNvGrpSpPr/>
            <p:nvPr/>
          </p:nvGrpSpPr>
          <p:grpSpPr>
            <a:xfrm>
              <a:off x="3767698" y="3717040"/>
              <a:ext cx="1584220" cy="1584220"/>
              <a:chOff x="3767698" y="3717040"/>
              <a:chExt cx="1584220" cy="1584220"/>
            </a:xfrm>
          </p:grpSpPr>
          <p:sp>
            <p:nvSpPr>
              <p:cNvPr id="286813" name="Ellipse 286812"/>
              <p:cNvSpPr/>
              <p:nvPr/>
            </p:nvSpPr>
            <p:spPr>
              <a:xfrm>
                <a:off x="3767698" y="3717040"/>
                <a:ext cx="1584220" cy="158422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158" name="Ellipse 157"/>
              <p:cNvSpPr/>
              <p:nvPr/>
            </p:nvSpPr>
            <p:spPr>
              <a:xfrm>
                <a:off x="4172184" y="4121526"/>
                <a:ext cx="775248" cy="77524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286825" name="Gruppieren 286824"/>
            <p:cNvGrpSpPr/>
            <p:nvPr/>
          </p:nvGrpSpPr>
          <p:grpSpPr>
            <a:xfrm rot="1761918">
              <a:off x="4452565" y="4633982"/>
              <a:ext cx="501917" cy="836142"/>
              <a:chOff x="4586345" y="4546155"/>
              <a:chExt cx="501917" cy="836142"/>
            </a:xfrm>
          </p:grpSpPr>
          <p:cxnSp>
            <p:nvCxnSpPr>
              <p:cNvPr id="286815" name="Gerade Verbindung 286814"/>
              <p:cNvCxnSpPr/>
              <p:nvPr/>
            </p:nvCxnSpPr>
            <p:spPr>
              <a:xfrm>
                <a:off x="4703836" y="5094257"/>
                <a:ext cx="384426" cy="28804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Gerade Verbindung 165"/>
              <p:cNvCxnSpPr/>
              <p:nvPr/>
            </p:nvCxnSpPr>
            <p:spPr>
              <a:xfrm>
                <a:off x="4586345" y="4546155"/>
                <a:ext cx="117491" cy="54810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2" name="Gruppieren 171"/>
            <p:cNvGrpSpPr/>
            <p:nvPr/>
          </p:nvGrpSpPr>
          <p:grpSpPr>
            <a:xfrm rot="12904059">
              <a:off x="4174865" y="3533844"/>
              <a:ext cx="501917" cy="836142"/>
              <a:chOff x="4586345" y="4546155"/>
              <a:chExt cx="501917" cy="836142"/>
            </a:xfrm>
          </p:grpSpPr>
          <p:cxnSp>
            <p:nvCxnSpPr>
              <p:cNvPr id="173" name="Gerade Verbindung 172"/>
              <p:cNvCxnSpPr/>
              <p:nvPr/>
            </p:nvCxnSpPr>
            <p:spPr>
              <a:xfrm>
                <a:off x="4703836" y="5094257"/>
                <a:ext cx="384426" cy="288040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Gerade Verbindung 173"/>
              <p:cNvCxnSpPr/>
              <p:nvPr/>
            </p:nvCxnSpPr>
            <p:spPr>
              <a:xfrm>
                <a:off x="4586345" y="4546155"/>
                <a:ext cx="117491" cy="548102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smtClean="0">
                <a:solidFill>
                  <a:srgbClr val="000000"/>
                </a:solidFill>
              </a:rPr>
              <a:t>Post-Merger-/Acquisition Integration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1" name="Foliennummernplatzhalter 2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de-DE" smtClean="0">
                <a:solidFill>
                  <a:srgbClr val="000000"/>
                </a:solidFill>
              </a:rPr>
              <a:t>Page </a:t>
            </a:r>
            <a:fld id="{528ED15F-6C48-4064-B751-2D3E3C9B0EA2}" type="slidenum">
              <a:rPr lang="de-DE" smtClean="0">
                <a:solidFill>
                  <a:srgbClr val="000000"/>
                </a:solidFill>
              </a:rPr>
              <a:pPr/>
              <a:t>21</a:t>
            </a:fld>
            <a:endParaRPr lang="de-DE" dirty="0">
              <a:solidFill>
                <a:srgbClr val="000000"/>
              </a:solidFill>
            </a:endParaRPr>
          </a:p>
        </p:txBody>
      </p:sp>
      <p:sp>
        <p:nvSpPr>
          <p:cNvPr id="38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pPr algn="l"/>
            <a:r>
              <a:rPr lang="de-DE" dirty="0" err="1" smtClean="0"/>
              <a:t>February</a:t>
            </a:r>
            <a:r>
              <a:rPr lang="de-DE" dirty="0" smtClean="0"/>
              <a:t> 26, 2015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6658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Timing of integration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Post-acquisition due diligence</a:t>
            </a:r>
          </a:p>
          <a:p>
            <a:r>
              <a:rPr lang="en-US" dirty="0" smtClean="0"/>
              <a:t>Nature of acquired business</a:t>
            </a:r>
          </a:p>
          <a:p>
            <a:r>
              <a:rPr lang="en-US" dirty="0" smtClean="0"/>
              <a:t>Labor Relations issues</a:t>
            </a:r>
          </a:p>
          <a:p>
            <a:r>
              <a:rPr lang="en-US" dirty="0" smtClean="0"/>
              <a:t>Acquisition economics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February 26, 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Post-Merger-/Acquisition Integration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8A0F8-5F55-484F-827C-D9C632210BDE}" type="slidenum">
              <a:rPr lang="de-DE" smtClean="0"/>
              <a:pPr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92974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Due </a:t>
            </a:r>
            <a:r>
              <a:rPr lang="de-DE" dirty="0" err="1" smtClean="0"/>
              <a:t>diligence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HR</a:t>
            </a:r>
            <a:r>
              <a:rPr lang="en-US" dirty="0" smtClean="0"/>
              <a:t>/ cultural</a:t>
            </a:r>
          </a:p>
          <a:p>
            <a:r>
              <a:rPr lang="en-US" dirty="0" smtClean="0"/>
              <a:t>With a view to integrate</a:t>
            </a:r>
          </a:p>
          <a:p>
            <a:r>
              <a:rPr lang="en-US" dirty="0" smtClean="0"/>
              <a:t>Problems:</a:t>
            </a:r>
            <a:endParaRPr lang="en-US" dirty="0"/>
          </a:p>
          <a:p>
            <a:pPr lvl="1"/>
            <a:r>
              <a:rPr lang="en-US" dirty="0" smtClean="0"/>
              <a:t>High-level assumptions</a:t>
            </a:r>
          </a:p>
          <a:p>
            <a:pPr lvl="1"/>
            <a:r>
              <a:rPr lang="en-US" dirty="0" smtClean="0"/>
              <a:t>Too superficial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err="1" smtClean="0"/>
              <a:t>February</a:t>
            </a:r>
            <a:r>
              <a:rPr lang="de-DE" dirty="0" smtClean="0"/>
              <a:t> 26, 2015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Post-Merger-/Acquisition Integration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8A0F8-5F55-484F-827C-D9C632210BDE}" type="slidenum">
              <a:rPr lang="de-DE" smtClean="0"/>
              <a:pPr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3653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The </a:t>
            </a:r>
            <a:r>
              <a:rPr lang="de-DE" dirty="0" err="1" smtClean="0"/>
              <a:t>challenge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February 26, 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Post-Merger-/Acquisition Integration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8A0F8-5F55-484F-827C-D9C632210BDE}" type="slidenum">
              <a:rPr lang="de-DE" smtClean="0"/>
              <a:pPr/>
              <a:t>3</a:t>
            </a:fld>
            <a:endParaRPr lang="de-DE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2915816" y="1628800"/>
            <a:ext cx="3085524" cy="44195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72134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Failure rates of mergers: overview empirical studies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February 26, 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Post-Merger-/Acquisition Integration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8A0F8-5F55-484F-827C-D9C632210BDE}" type="slidenum">
              <a:rPr lang="de-DE" smtClean="0"/>
              <a:pPr/>
              <a:t>4</a:t>
            </a:fld>
            <a:endParaRPr lang="de-DE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703445"/>
            <a:ext cx="5904656" cy="42688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64262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2800" dirty="0" err="1" smtClean="0"/>
              <a:t>M&amp;A's</a:t>
            </a:r>
            <a:r>
              <a:rPr lang="de-DE" sz="2800" dirty="0" smtClean="0"/>
              <a:t> </a:t>
            </a:r>
            <a:r>
              <a:rPr lang="de-DE" sz="2800" dirty="0" err="1" smtClean="0"/>
              <a:t>make</a:t>
            </a:r>
            <a:r>
              <a:rPr lang="de-DE" sz="2800" dirty="0" smtClean="0"/>
              <a:t> </a:t>
            </a:r>
            <a:r>
              <a:rPr lang="de-DE" sz="2800" dirty="0" err="1" smtClean="0"/>
              <a:t>significant</a:t>
            </a:r>
            <a:r>
              <a:rPr lang="de-DE" sz="2800" dirty="0" smtClean="0"/>
              <a:t> </a:t>
            </a:r>
            <a:r>
              <a:rPr lang="de-DE" sz="2800" dirty="0" err="1" smtClean="0"/>
              <a:t>contributions</a:t>
            </a:r>
            <a:r>
              <a:rPr lang="de-DE" sz="2800" dirty="0" smtClean="0"/>
              <a:t> </a:t>
            </a:r>
            <a:r>
              <a:rPr lang="de-DE" sz="2800" dirty="0" err="1" smtClean="0"/>
              <a:t>to</a:t>
            </a:r>
            <a:r>
              <a:rPr lang="de-DE" sz="2800" dirty="0" smtClean="0"/>
              <a:t> relative </a:t>
            </a:r>
            <a:r>
              <a:rPr lang="de-DE" sz="2800" dirty="0" err="1" smtClean="0"/>
              <a:t>growth</a:t>
            </a:r>
            <a:r>
              <a:rPr lang="de-DE" sz="2800" dirty="0" smtClean="0"/>
              <a:t> – but </a:t>
            </a:r>
            <a:r>
              <a:rPr lang="de-DE" sz="2800" dirty="0" err="1" smtClean="0"/>
              <a:t>most</a:t>
            </a:r>
            <a:r>
              <a:rPr lang="de-DE" sz="2800" dirty="0" smtClean="0"/>
              <a:t> </a:t>
            </a:r>
            <a:r>
              <a:rPr lang="de-DE" sz="2800" dirty="0" err="1" smtClean="0"/>
              <a:t>acquisitions</a:t>
            </a:r>
            <a:r>
              <a:rPr lang="de-DE" sz="2800" dirty="0" smtClean="0"/>
              <a:t> </a:t>
            </a:r>
            <a:r>
              <a:rPr lang="de-DE" sz="2800" dirty="0" err="1" smtClean="0"/>
              <a:t>tend</a:t>
            </a:r>
            <a:r>
              <a:rPr lang="de-DE" sz="2800" dirty="0" smtClean="0"/>
              <a:t> </a:t>
            </a:r>
            <a:r>
              <a:rPr lang="de-DE" sz="2800" dirty="0" err="1" smtClean="0"/>
              <a:t>to</a:t>
            </a:r>
            <a:r>
              <a:rPr lang="de-DE" sz="2800" dirty="0" smtClean="0"/>
              <a:t> </a:t>
            </a:r>
            <a:r>
              <a:rPr lang="de-DE" sz="2800" dirty="0" err="1" smtClean="0"/>
              <a:t>destroy</a:t>
            </a:r>
            <a:r>
              <a:rPr lang="de-DE" sz="2800" dirty="0" smtClean="0"/>
              <a:t> </a:t>
            </a:r>
            <a:r>
              <a:rPr lang="de-DE" sz="2800" dirty="0" err="1" smtClean="0"/>
              <a:t>relative</a:t>
            </a:r>
            <a:r>
              <a:rPr lang="de-DE" sz="2800" dirty="0" smtClean="0"/>
              <a:t> </a:t>
            </a:r>
            <a:r>
              <a:rPr lang="de-DE" sz="2800" dirty="0" err="1" smtClean="0"/>
              <a:t>value</a:t>
            </a:r>
            <a:endParaRPr lang="de-DE" sz="28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February 26, 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Post-Merger-/Acquisition Integration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8A0F8-5F55-484F-827C-D9C632210BDE}" type="slidenum">
              <a:rPr lang="de-DE" smtClean="0"/>
              <a:pPr/>
              <a:t>5</a:t>
            </a:fld>
            <a:endParaRPr lang="de-DE"/>
          </a:p>
        </p:txBody>
      </p:sp>
      <p:graphicFrame>
        <p:nvGraphicFramePr>
          <p:cNvPr id="7" name="Inhaltsplatzhalt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2405052"/>
              </p:ext>
            </p:extLst>
          </p:nvPr>
        </p:nvGraphicFramePr>
        <p:xfrm>
          <a:off x="1187624" y="2060848"/>
          <a:ext cx="7119069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683568" y="1628800"/>
            <a:ext cx="7776864" cy="504056"/>
          </a:xfrm>
          <a:prstGeom prst="rect">
            <a:avLst/>
          </a:prstGeom>
          <a:solidFill>
            <a:srgbClr val="13294A"/>
          </a:solidFill>
        </p:spPr>
        <p:txBody>
          <a:bodyPr wrap="square" tIns="90000" bIns="90000" rtlCol="0" anchor="ctr" anchorCtr="0">
            <a:noAutofit/>
          </a:bodyPr>
          <a:lstStyle/>
          <a:p>
            <a:r>
              <a:rPr lang="de-DE" sz="1800" dirty="0" smtClean="0">
                <a:solidFill>
                  <a:schemeClr val="bg1"/>
                </a:solidFill>
              </a:rPr>
              <a:t>… but most </a:t>
            </a:r>
            <a:r>
              <a:rPr lang="de-DE" sz="1800" dirty="0" err="1" smtClean="0">
                <a:solidFill>
                  <a:schemeClr val="bg1"/>
                </a:solidFill>
              </a:rPr>
              <a:t>acquisitions</a:t>
            </a:r>
            <a:r>
              <a:rPr lang="de-DE" sz="1800" dirty="0" smtClean="0">
                <a:solidFill>
                  <a:schemeClr val="bg1"/>
                </a:solidFill>
              </a:rPr>
              <a:t> fail </a:t>
            </a:r>
            <a:r>
              <a:rPr lang="de-DE" sz="1800" dirty="0" err="1" smtClean="0">
                <a:solidFill>
                  <a:schemeClr val="bg1"/>
                </a:solidFill>
              </a:rPr>
              <a:t>to</a:t>
            </a:r>
            <a:r>
              <a:rPr lang="de-DE" sz="1800" dirty="0" smtClean="0">
                <a:solidFill>
                  <a:schemeClr val="bg1"/>
                </a:solidFill>
              </a:rPr>
              <a:t> create value</a:t>
            </a:r>
          </a:p>
        </p:txBody>
      </p:sp>
    </p:spTree>
    <p:extLst>
      <p:ext uri="{BB962C8B-B14F-4D97-AF65-F5344CB8AC3E}">
        <p14:creationId xmlns:p14="http://schemas.microsoft.com/office/powerpoint/2010/main" val="2653172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Problems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reasons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failure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February 26, 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Post-Merger-/Acquisition Integration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8A0F8-5F55-484F-827C-D9C632210BDE}" type="slidenum">
              <a:rPr lang="de-DE" smtClean="0"/>
              <a:pPr/>
              <a:t>6</a:t>
            </a:fld>
            <a:endParaRPr lang="de-DE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047863"/>
              </p:ext>
            </p:extLst>
          </p:nvPr>
        </p:nvGraphicFramePr>
        <p:xfrm>
          <a:off x="683568" y="1700808"/>
          <a:ext cx="7776864" cy="416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/>
                <a:gridCol w="3888432"/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b="1" dirty="0" smtClean="0"/>
                        <a:t>Study </a:t>
                      </a:r>
                      <a:r>
                        <a:rPr lang="de-DE" sz="1400" b="1" dirty="0" err="1" smtClean="0"/>
                        <a:t>by</a:t>
                      </a:r>
                      <a:r>
                        <a:rPr lang="de-DE" sz="1400" b="1" dirty="0" smtClean="0"/>
                        <a:t> </a:t>
                      </a:r>
                      <a:r>
                        <a:rPr lang="de-DE" sz="1400" b="1" dirty="0" err="1" smtClean="0"/>
                        <a:t>A.T.Kearney</a:t>
                      </a:r>
                      <a:r>
                        <a:rPr lang="de-DE" sz="1400" b="1" dirty="0" smtClean="0"/>
                        <a:t> </a:t>
                      </a:r>
                      <a:r>
                        <a:rPr lang="de-DE" sz="1400" b="1" dirty="0" err="1" smtClean="0"/>
                        <a:t>of</a:t>
                      </a:r>
                      <a:r>
                        <a:rPr lang="de-DE" sz="1400" b="1" dirty="0" smtClean="0"/>
                        <a:t> 115 </a:t>
                      </a:r>
                      <a:r>
                        <a:rPr lang="de-DE" sz="1400" b="1" dirty="0" err="1" smtClean="0"/>
                        <a:t>enterprises</a:t>
                      </a:r>
                      <a:r>
                        <a:rPr lang="de-DE" sz="1400" b="1" dirty="0" smtClean="0"/>
                        <a:t>: </a:t>
                      </a:r>
                      <a:r>
                        <a:rPr lang="de-DE" sz="1400" b="1" dirty="0" err="1" smtClean="0"/>
                        <a:t>Results</a:t>
                      </a:r>
                      <a:endParaRPr lang="de-DE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err="1" smtClean="0">
                          <a:latin typeface="+mn-lt"/>
                        </a:rPr>
                        <a:t>Focusing</a:t>
                      </a:r>
                      <a:r>
                        <a:rPr lang="de-DE" sz="1200" b="0" dirty="0" smtClean="0">
                          <a:latin typeface="+mn-lt"/>
                        </a:rPr>
                        <a:t> on </a:t>
                      </a:r>
                      <a:r>
                        <a:rPr lang="de-DE" sz="1200" b="0" dirty="0" err="1" smtClean="0">
                          <a:latin typeface="+mn-lt"/>
                        </a:rPr>
                        <a:t>new</a:t>
                      </a:r>
                      <a:r>
                        <a:rPr lang="de-DE" sz="1200" b="0" dirty="0" smtClean="0">
                          <a:latin typeface="+mn-lt"/>
                        </a:rPr>
                        <a:t> </a:t>
                      </a:r>
                      <a:r>
                        <a:rPr lang="de-DE" sz="1200" b="0" dirty="0" err="1" smtClean="0">
                          <a:latin typeface="+mn-lt"/>
                        </a:rPr>
                        <a:t>company</a:t>
                      </a:r>
                      <a:r>
                        <a:rPr lang="de-DE" sz="1200" b="0" dirty="0" smtClean="0">
                          <a:latin typeface="+mn-lt"/>
                        </a:rPr>
                        <a:t> </a:t>
                      </a:r>
                      <a:r>
                        <a:rPr lang="de-DE" sz="1200" b="0" dirty="0" err="1" smtClean="0">
                          <a:latin typeface="+mn-lt"/>
                        </a:rPr>
                        <a:t>structures</a:t>
                      </a:r>
                      <a:r>
                        <a:rPr lang="de-DE" sz="1200" b="0" dirty="0" smtClean="0">
                          <a:latin typeface="+mn-lt"/>
                        </a:rPr>
                        <a:t> </a:t>
                      </a:r>
                      <a:r>
                        <a:rPr lang="de-DE" sz="1200" b="0" dirty="0" err="1" smtClean="0">
                          <a:latin typeface="+mn-lt"/>
                        </a:rPr>
                        <a:t>before</a:t>
                      </a:r>
                      <a:r>
                        <a:rPr lang="de-DE" sz="1200" b="0" dirty="0" smtClean="0">
                          <a:latin typeface="+mn-lt"/>
                        </a:rPr>
                        <a:t> </a:t>
                      </a:r>
                      <a:r>
                        <a:rPr lang="de-DE" sz="1200" b="0" dirty="0" err="1" smtClean="0">
                          <a:latin typeface="+mn-lt"/>
                        </a:rPr>
                        <a:t>transaction</a:t>
                      </a:r>
                      <a:r>
                        <a:rPr lang="de-DE" sz="1200" b="0" dirty="0" smtClean="0">
                          <a:latin typeface="+mn-lt"/>
                        </a:rPr>
                        <a:t> </a:t>
                      </a:r>
                      <a:r>
                        <a:rPr lang="de-DE" sz="1200" b="0" dirty="0" err="1" smtClean="0">
                          <a:latin typeface="+mn-lt"/>
                        </a:rPr>
                        <a:t>instead</a:t>
                      </a:r>
                      <a:r>
                        <a:rPr lang="de-DE" sz="1200" b="0" dirty="0" smtClean="0">
                          <a:latin typeface="+mn-lt"/>
                        </a:rPr>
                        <a:t> </a:t>
                      </a:r>
                      <a:r>
                        <a:rPr lang="de-DE" sz="1200" b="0" dirty="0" err="1" smtClean="0">
                          <a:latin typeface="+mn-lt"/>
                        </a:rPr>
                        <a:t>of</a:t>
                      </a:r>
                      <a:r>
                        <a:rPr lang="de-DE" sz="1200" b="0" dirty="0" smtClean="0">
                          <a:latin typeface="+mn-lt"/>
                        </a:rPr>
                        <a:t> </a:t>
                      </a:r>
                      <a:r>
                        <a:rPr lang="de-DE" sz="1200" b="0" dirty="0" err="1" smtClean="0">
                          <a:latin typeface="+mn-lt"/>
                        </a:rPr>
                        <a:t>focusing</a:t>
                      </a:r>
                      <a:r>
                        <a:rPr lang="de-DE" sz="1200" b="0" dirty="0" smtClean="0">
                          <a:latin typeface="+mn-lt"/>
                        </a:rPr>
                        <a:t> on </a:t>
                      </a:r>
                      <a:r>
                        <a:rPr lang="de-DE" sz="1200" b="0" dirty="0" err="1" smtClean="0">
                          <a:latin typeface="+mn-lt"/>
                        </a:rPr>
                        <a:t>new</a:t>
                      </a:r>
                      <a:r>
                        <a:rPr lang="de-DE" sz="1200" b="0" dirty="0" smtClean="0">
                          <a:latin typeface="+mn-lt"/>
                        </a:rPr>
                        <a:t> </a:t>
                      </a:r>
                      <a:r>
                        <a:rPr lang="de-DE" sz="1200" b="0" dirty="0" err="1" smtClean="0">
                          <a:latin typeface="+mn-lt"/>
                        </a:rPr>
                        <a:t>business</a:t>
                      </a:r>
                      <a:r>
                        <a:rPr lang="de-DE" sz="1200" b="0" dirty="0" smtClean="0">
                          <a:latin typeface="+mn-lt"/>
                        </a:rPr>
                        <a:t> </a:t>
                      </a:r>
                      <a:r>
                        <a:rPr lang="de-DE" sz="1200" b="0" dirty="0" err="1" smtClean="0">
                          <a:latin typeface="+mn-lt"/>
                        </a:rPr>
                        <a:t>procedures</a:t>
                      </a:r>
                      <a:endParaRPr lang="de-DE" sz="1200" b="0" dirty="0" smtClean="0">
                        <a:latin typeface="+mn-lt"/>
                      </a:endParaRPr>
                    </a:p>
                    <a:p>
                      <a:endParaRPr lang="de-DE" sz="12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only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28% follow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clear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strategies</a:t>
                      </a:r>
                      <a:endParaRPr lang="de-DE" sz="1200" b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err="1" smtClean="0">
                          <a:latin typeface="+mn-lt"/>
                        </a:rPr>
                        <a:t>Competition</a:t>
                      </a:r>
                      <a:r>
                        <a:rPr lang="de-DE" sz="1200" b="0" dirty="0" smtClean="0">
                          <a:latin typeface="+mn-lt"/>
                        </a:rPr>
                        <a:t> </a:t>
                      </a:r>
                      <a:r>
                        <a:rPr lang="de-DE" sz="1200" b="0" dirty="0" err="1" smtClean="0">
                          <a:latin typeface="+mn-lt"/>
                        </a:rPr>
                        <a:t>for</a:t>
                      </a:r>
                      <a:r>
                        <a:rPr lang="de-DE" sz="1200" b="0" dirty="0" smtClean="0">
                          <a:latin typeface="+mn-lt"/>
                        </a:rPr>
                        <a:t> </a:t>
                      </a:r>
                      <a:r>
                        <a:rPr lang="de-DE" sz="1200" b="0" dirty="0" err="1" smtClean="0">
                          <a:latin typeface="+mn-lt"/>
                        </a:rPr>
                        <a:t>leading</a:t>
                      </a:r>
                      <a:r>
                        <a:rPr lang="de-DE" sz="1200" b="0" dirty="0" smtClean="0">
                          <a:latin typeface="+mn-lt"/>
                        </a:rPr>
                        <a:t> </a:t>
                      </a:r>
                      <a:r>
                        <a:rPr lang="de-DE" sz="1200" b="0" dirty="0" err="1" smtClean="0">
                          <a:latin typeface="+mn-lt"/>
                        </a:rPr>
                        <a:t>positions</a:t>
                      </a:r>
                      <a:endParaRPr lang="de-DE" sz="1200" b="0" dirty="0" smtClean="0">
                        <a:latin typeface="+mn-lt"/>
                      </a:endParaRPr>
                    </a:p>
                    <a:p>
                      <a:endParaRPr lang="de-DE" sz="12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only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39%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appointed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new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management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in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good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time, e.g. CEO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Glaxo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Wellcome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and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Smithkline Beecham</a:t>
                      </a:r>
                      <a:endParaRPr lang="de-DE" sz="1200" b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686400"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+mn-lt"/>
                        </a:rPr>
                        <a:t>Conflicting aims between newly merged company divisions</a:t>
                      </a:r>
                    </a:p>
                    <a:p>
                      <a:endParaRPr lang="de-DE" sz="12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76%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focus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on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the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implementation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of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cost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synergies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only</a:t>
                      </a:r>
                      <a:endParaRPr lang="de-DE" sz="1200" b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err="1" smtClean="0">
                          <a:latin typeface="+mn-lt"/>
                        </a:rPr>
                        <a:t>Disregarding</a:t>
                      </a:r>
                      <a:r>
                        <a:rPr lang="de-DE" sz="1200" b="0" dirty="0" smtClean="0">
                          <a:latin typeface="+mn-lt"/>
                        </a:rPr>
                        <a:t> </a:t>
                      </a:r>
                      <a:r>
                        <a:rPr lang="de-DE" sz="1200" b="0" dirty="0" err="1" smtClean="0">
                          <a:latin typeface="+mn-lt"/>
                        </a:rPr>
                        <a:t>the</a:t>
                      </a:r>
                      <a:r>
                        <a:rPr lang="de-DE" sz="1200" b="0" dirty="0" smtClean="0">
                          <a:latin typeface="+mn-lt"/>
                        </a:rPr>
                        <a:t> </a:t>
                      </a:r>
                      <a:r>
                        <a:rPr lang="de-DE" sz="1200" b="0" dirty="0" err="1" smtClean="0">
                          <a:latin typeface="+mn-lt"/>
                        </a:rPr>
                        <a:t>interests</a:t>
                      </a:r>
                      <a:r>
                        <a:rPr lang="de-DE" sz="1200" b="0" dirty="0" smtClean="0">
                          <a:latin typeface="+mn-lt"/>
                        </a:rPr>
                        <a:t> </a:t>
                      </a:r>
                      <a:r>
                        <a:rPr lang="de-DE" sz="1200" b="0" dirty="0" err="1" smtClean="0">
                          <a:latin typeface="+mn-lt"/>
                        </a:rPr>
                        <a:t>of</a:t>
                      </a:r>
                      <a:r>
                        <a:rPr lang="de-DE" sz="1200" b="0" dirty="0" smtClean="0">
                          <a:latin typeface="+mn-lt"/>
                        </a:rPr>
                        <a:t> </a:t>
                      </a:r>
                      <a:r>
                        <a:rPr lang="de-DE" sz="1200" b="0" dirty="0" err="1" smtClean="0">
                          <a:latin typeface="+mn-lt"/>
                        </a:rPr>
                        <a:t>staff</a:t>
                      </a:r>
                      <a:endParaRPr lang="de-DE" sz="1200" b="0" dirty="0" smtClean="0">
                        <a:latin typeface="+mn-lt"/>
                      </a:endParaRPr>
                    </a:p>
                    <a:p>
                      <a:endParaRPr lang="de-DE" sz="12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61%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focus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exclusively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on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redundancies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for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fast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success</a:t>
                      </a:r>
                      <a:endParaRPr lang="de-DE" sz="1200" b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="0" dirty="0" smtClean="0">
                          <a:latin typeface="+mn-lt"/>
                        </a:rPr>
                        <a:t>Ignoring Interaction in the integration process</a:t>
                      </a:r>
                    </a:p>
                    <a:p>
                      <a:endParaRPr lang="de-DE" sz="12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only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32%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pursued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active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risk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management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, e.g. HypoVereinsbank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value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adjustment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3.5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bill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.</a:t>
                      </a:r>
                      <a:endParaRPr lang="de-DE" sz="1200" b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err="1" smtClean="0">
                          <a:latin typeface="+mn-lt"/>
                        </a:rPr>
                        <a:t>Prolonged</a:t>
                      </a:r>
                      <a:r>
                        <a:rPr lang="de-DE" sz="1200" b="0" dirty="0" smtClean="0">
                          <a:latin typeface="+mn-lt"/>
                        </a:rPr>
                        <a:t> </a:t>
                      </a:r>
                      <a:r>
                        <a:rPr lang="de-DE" sz="1200" b="0" dirty="0" err="1" smtClean="0">
                          <a:latin typeface="+mn-lt"/>
                        </a:rPr>
                        <a:t>integration</a:t>
                      </a:r>
                      <a:r>
                        <a:rPr lang="de-DE" sz="1200" b="0" dirty="0" smtClean="0">
                          <a:latin typeface="+mn-lt"/>
                        </a:rPr>
                        <a:t> </a:t>
                      </a:r>
                      <a:r>
                        <a:rPr lang="de-DE" sz="1200" b="0" dirty="0" err="1" smtClean="0">
                          <a:latin typeface="+mn-lt"/>
                        </a:rPr>
                        <a:t>period</a:t>
                      </a:r>
                      <a:endParaRPr lang="de-DE" sz="1200" b="0" dirty="0" smtClean="0">
                        <a:latin typeface="+mn-lt"/>
                      </a:endParaRPr>
                    </a:p>
                    <a:p>
                      <a:endParaRPr lang="de-DE" sz="12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86%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did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not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sufficientliy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communicate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their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M&amp;A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plans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, e.g. BMW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and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Rover</a:t>
                      </a:r>
                      <a:endParaRPr lang="de-DE" sz="1200" b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latin typeface="+mn-lt"/>
                        </a:rPr>
                        <a:t>Lack </a:t>
                      </a:r>
                      <a:r>
                        <a:rPr lang="de-DE" sz="1200" b="0" dirty="0" err="1" smtClean="0">
                          <a:latin typeface="+mn-lt"/>
                        </a:rPr>
                        <a:t>of</a:t>
                      </a:r>
                      <a:r>
                        <a:rPr lang="de-DE" sz="1200" b="0" dirty="0" smtClean="0">
                          <a:latin typeface="+mn-lt"/>
                        </a:rPr>
                        <a:t> </a:t>
                      </a:r>
                      <a:r>
                        <a:rPr lang="de-DE" sz="1200" b="0" dirty="0" err="1" smtClean="0">
                          <a:latin typeface="+mn-lt"/>
                        </a:rPr>
                        <a:t>detailed</a:t>
                      </a:r>
                      <a:r>
                        <a:rPr lang="de-DE" sz="1200" b="0" dirty="0" smtClean="0">
                          <a:latin typeface="+mn-lt"/>
                        </a:rPr>
                        <a:t> </a:t>
                      </a:r>
                      <a:r>
                        <a:rPr lang="de-DE" sz="1200" b="0" dirty="0" err="1" smtClean="0">
                          <a:latin typeface="+mn-lt"/>
                        </a:rPr>
                        <a:t>integration</a:t>
                      </a:r>
                      <a:r>
                        <a:rPr lang="de-DE" sz="1200" b="0" dirty="0" smtClean="0">
                          <a:latin typeface="+mn-lt"/>
                        </a:rPr>
                        <a:t> </a:t>
                      </a:r>
                      <a:r>
                        <a:rPr lang="de-DE" sz="1200" b="0" dirty="0" err="1" smtClean="0">
                          <a:latin typeface="+mn-lt"/>
                        </a:rPr>
                        <a:t>concepts</a:t>
                      </a:r>
                      <a:endParaRPr lang="de-DE" sz="1200" b="0" dirty="0" smtClean="0">
                        <a:latin typeface="+mn-lt"/>
                      </a:endParaRPr>
                    </a:p>
                    <a:p>
                      <a:endParaRPr lang="de-DE" sz="1200" b="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Buyer's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culture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was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mainly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foisted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upon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acquired</a:t>
                      </a:r>
                      <a:r>
                        <a:rPr lang="de-DE" sz="1200" b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de-DE" sz="1200" b="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firms</a:t>
                      </a:r>
                      <a:endParaRPr lang="de-DE" sz="1200" b="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5641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Problems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reasons</a:t>
            </a:r>
            <a:r>
              <a:rPr lang="de-DE" dirty="0" smtClean="0"/>
              <a:t> </a:t>
            </a:r>
            <a:r>
              <a:rPr lang="de-DE" dirty="0" err="1"/>
              <a:t>f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failure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February 26, 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Post-Merger-/Acquisition Integration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8A0F8-5F55-484F-827C-D9C632210BDE}" type="slidenum">
              <a:rPr lang="de-DE" smtClean="0"/>
              <a:pPr/>
              <a:t>7</a:t>
            </a:fld>
            <a:endParaRPr lang="de-DE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711609"/>
            <a:ext cx="4940208" cy="4319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79102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Five rules for a successful PMI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de-DE" sz="2800" dirty="0"/>
              <a:t>Focus on </a:t>
            </a:r>
            <a:r>
              <a:rPr lang="de-DE" sz="2800" dirty="0" err="1"/>
              <a:t>value</a:t>
            </a:r>
            <a:r>
              <a:rPr lang="de-DE" sz="2800" dirty="0"/>
              <a:t> </a:t>
            </a:r>
            <a:r>
              <a:rPr lang="de-DE" sz="2800" dirty="0" err="1"/>
              <a:t>adding</a:t>
            </a:r>
            <a:r>
              <a:rPr lang="de-DE" sz="2800" dirty="0"/>
              <a:t> </a:t>
            </a:r>
            <a:r>
              <a:rPr lang="de-DE" sz="2800" dirty="0" err="1"/>
              <a:t>potentials</a:t>
            </a:r>
            <a:endParaRPr lang="de-DE" sz="2800" dirty="0"/>
          </a:p>
          <a:p>
            <a:pPr marL="457200" indent="-457200">
              <a:buFont typeface="+mj-lt"/>
              <a:buAutoNum type="arabicPeriod"/>
            </a:pPr>
            <a:r>
              <a:rPr lang="de-DE" sz="2800" dirty="0" err="1"/>
              <a:t>Organize</a:t>
            </a:r>
            <a:r>
              <a:rPr lang="de-DE" sz="2800" dirty="0"/>
              <a:t> </a:t>
            </a:r>
            <a:r>
              <a:rPr lang="de-DE" sz="2800" dirty="0" err="1"/>
              <a:t>quickly</a:t>
            </a:r>
            <a:r>
              <a:rPr lang="de-DE" sz="2800" dirty="0"/>
              <a:t> </a:t>
            </a:r>
            <a:r>
              <a:rPr lang="de-DE" sz="2800" dirty="0" err="1"/>
              <a:t>and</a:t>
            </a:r>
            <a:r>
              <a:rPr lang="de-DE" sz="2800" dirty="0"/>
              <a:t> </a:t>
            </a:r>
            <a:r>
              <a:rPr lang="de-DE" sz="2800" dirty="0" err="1"/>
              <a:t>execute</a:t>
            </a:r>
            <a:r>
              <a:rPr lang="de-DE" sz="2800" dirty="0"/>
              <a:t> </a:t>
            </a:r>
            <a:r>
              <a:rPr lang="de-DE" sz="2800" dirty="0" err="1"/>
              <a:t>rapidly</a:t>
            </a:r>
            <a:endParaRPr lang="de-DE" sz="2800" dirty="0"/>
          </a:p>
          <a:p>
            <a:pPr marL="457200" indent="-457200">
              <a:buFont typeface="+mj-lt"/>
              <a:buAutoNum type="arabicPeriod"/>
            </a:pPr>
            <a:r>
              <a:rPr lang="de-DE" sz="2800" b="1" dirty="0" err="1"/>
              <a:t>Consequent</a:t>
            </a:r>
            <a:r>
              <a:rPr lang="de-DE" sz="2800" b="1" dirty="0"/>
              <a:t> </a:t>
            </a:r>
            <a:r>
              <a:rPr lang="de-DE" sz="2800" b="1" dirty="0" err="1"/>
              <a:t>and</a:t>
            </a:r>
            <a:r>
              <a:rPr lang="de-DE" sz="2800" b="1" dirty="0"/>
              <a:t> </a:t>
            </a:r>
            <a:r>
              <a:rPr lang="de-DE" sz="2800" b="1" dirty="0" err="1"/>
              <a:t>rigorous</a:t>
            </a:r>
            <a:r>
              <a:rPr lang="de-DE" sz="2800" b="1" dirty="0"/>
              <a:t> </a:t>
            </a:r>
            <a:r>
              <a:rPr lang="de-DE" sz="2800" b="1" dirty="0" err="1"/>
              <a:t>management</a:t>
            </a:r>
            <a:r>
              <a:rPr lang="de-DE" sz="2800" b="1" dirty="0"/>
              <a:t> </a:t>
            </a:r>
            <a:r>
              <a:rPr lang="de-DE" sz="2800" b="1" dirty="0" err="1"/>
              <a:t>of</a:t>
            </a:r>
            <a:r>
              <a:rPr lang="de-DE" sz="2800" b="1" dirty="0"/>
              <a:t> </a:t>
            </a:r>
            <a:r>
              <a:rPr lang="de-DE" sz="2800" b="1" dirty="0" err="1"/>
              <a:t>the</a:t>
            </a:r>
            <a:r>
              <a:rPr lang="de-DE" sz="2800" b="1" dirty="0"/>
              <a:t> </a:t>
            </a:r>
            <a:r>
              <a:rPr lang="de-DE" sz="2800" b="1" dirty="0" err="1"/>
              <a:t>organizational</a:t>
            </a:r>
            <a:r>
              <a:rPr lang="de-DE" sz="2800" b="1" dirty="0"/>
              <a:t> </a:t>
            </a:r>
            <a:r>
              <a:rPr lang="de-DE" sz="2800" b="1" dirty="0" err="1"/>
              <a:t>integration</a:t>
            </a:r>
            <a:r>
              <a:rPr lang="de-DE" sz="2800" b="1" dirty="0"/>
              <a:t>:</a:t>
            </a:r>
          </a:p>
          <a:p>
            <a:pPr marL="1120775" lvl="1" indent="-457200"/>
            <a:r>
              <a:rPr lang="de-DE" dirty="0"/>
              <a:t>Integration </a:t>
            </a:r>
            <a:r>
              <a:rPr lang="de-DE" dirty="0" err="1"/>
              <a:t>management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controlling</a:t>
            </a:r>
            <a:endParaRPr lang="de-DE" dirty="0"/>
          </a:p>
          <a:p>
            <a:pPr marL="1120775" lvl="1" indent="-457200"/>
            <a:r>
              <a:rPr lang="de-DE" dirty="0" smtClean="0"/>
              <a:t>Cultural </a:t>
            </a:r>
            <a:r>
              <a:rPr lang="en-US" dirty="0" smtClean="0"/>
              <a:t>integration</a:t>
            </a:r>
            <a:r>
              <a:rPr lang="de-DE" dirty="0" smtClean="0"/>
              <a:t>:</a:t>
            </a:r>
            <a:endParaRPr lang="de-DE" dirty="0"/>
          </a:p>
          <a:p>
            <a:pPr marL="1539875" lvl="2" indent="-457200"/>
            <a:r>
              <a:rPr lang="de-DE" sz="2400" dirty="0" err="1"/>
              <a:t>Develop</a:t>
            </a:r>
            <a:r>
              <a:rPr lang="de-DE" sz="2400" dirty="0"/>
              <a:t> a </a:t>
            </a:r>
            <a:r>
              <a:rPr lang="de-DE" sz="2400" dirty="0" err="1"/>
              <a:t>common</a:t>
            </a:r>
            <a:r>
              <a:rPr lang="de-DE" sz="2400" dirty="0"/>
              <a:t> </a:t>
            </a:r>
            <a:r>
              <a:rPr lang="de-DE" sz="2400" dirty="0" err="1"/>
              <a:t>vision</a:t>
            </a:r>
            <a:r>
              <a:rPr lang="de-DE" sz="2400" dirty="0"/>
              <a:t> </a:t>
            </a:r>
            <a:r>
              <a:rPr lang="de-DE" sz="2400" dirty="0" err="1"/>
              <a:t>and</a:t>
            </a:r>
            <a:r>
              <a:rPr lang="de-DE" sz="2400" dirty="0"/>
              <a:t> </a:t>
            </a:r>
            <a:r>
              <a:rPr lang="de-DE" sz="2400" dirty="0" err="1"/>
              <a:t>culture</a:t>
            </a:r>
            <a:endParaRPr lang="de-DE" sz="2400" dirty="0"/>
          </a:p>
          <a:p>
            <a:pPr marL="1539875" lvl="2" indent="-457200"/>
            <a:r>
              <a:rPr lang="de-DE" sz="2400" dirty="0"/>
              <a:t>Leadership</a:t>
            </a:r>
          </a:p>
          <a:p>
            <a:pPr marL="1539875" lvl="2" indent="-457200"/>
            <a:r>
              <a:rPr lang="de-DE" sz="2400" dirty="0"/>
              <a:t>People </a:t>
            </a:r>
            <a:r>
              <a:rPr lang="de-DE" sz="2400" dirty="0" err="1"/>
              <a:t>loyalty</a:t>
            </a:r>
            <a:r>
              <a:rPr lang="de-DE" sz="2400" dirty="0"/>
              <a:t> </a:t>
            </a:r>
            <a:r>
              <a:rPr lang="de-DE" sz="2400" dirty="0" err="1"/>
              <a:t>program</a:t>
            </a:r>
            <a:endParaRPr lang="de-DE" sz="2400" dirty="0"/>
          </a:p>
          <a:p>
            <a:pPr marL="457200" indent="-457200">
              <a:buFont typeface="+mj-lt"/>
              <a:buAutoNum type="arabicPeriod"/>
            </a:pPr>
            <a:r>
              <a:rPr lang="de-DE" sz="2800" dirty="0" err="1"/>
              <a:t>To</a:t>
            </a:r>
            <a:r>
              <a:rPr lang="de-DE" sz="2800" dirty="0"/>
              <a:t> </a:t>
            </a:r>
            <a:r>
              <a:rPr lang="de-DE" sz="2800" dirty="0" err="1"/>
              <a:t>secure</a:t>
            </a:r>
            <a:r>
              <a:rPr lang="de-DE" sz="2800" dirty="0"/>
              <a:t> </a:t>
            </a:r>
            <a:r>
              <a:rPr lang="de-DE" sz="2800" dirty="0" err="1"/>
              <a:t>key</a:t>
            </a:r>
            <a:r>
              <a:rPr lang="de-DE" sz="2800" dirty="0"/>
              <a:t> </a:t>
            </a:r>
            <a:r>
              <a:rPr lang="de-DE" sz="2800" dirty="0" err="1"/>
              <a:t>customers</a:t>
            </a:r>
            <a:r>
              <a:rPr lang="de-DE" sz="2800" dirty="0"/>
              <a:t> </a:t>
            </a:r>
            <a:r>
              <a:rPr lang="de-DE" sz="2800" dirty="0" err="1"/>
              <a:t>is</a:t>
            </a:r>
            <a:r>
              <a:rPr lang="de-DE" sz="2800" dirty="0"/>
              <a:t> a must</a:t>
            </a:r>
          </a:p>
          <a:p>
            <a:pPr marL="457200" indent="-457200">
              <a:buFont typeface="+mj-lt"/>
              <a:buAutoNum type="arabicPeriod"/>
            </a:pPr>
            <a:r>
              <a:rPr lang="de-DE" sz="2800" b="1" dirty="0" err="1"/>
              <a:t>Complete</a:t>
            </a:r>
            <a:r>
              <a:rPr lang="de-DE" sz="2800" b="1" dirty="0"/>
              <a:t> </a:t>
            </a:r>
            <a:r>
              <a:rPr lang="de-DE" sz="2800" b="1" dirty="0" err="1"/>
              <a:t>and</a:t>
            </a:r>
            <a:r>
              <a:rPr lang="de-DE" sz="2800" b="1" dirty="0"/>
              <a:t> open </a:t>
            </a:r>
            <a:r>
              <a:rPr lang="de-DE" sz="2800" b="1" dirty="0" err="1"/>
              <a:t>communication</a:t>
            </a:r>
            <a:r>
              <a:rPr lang="de-DE" sz="2800" b="1" dirty="0"/>
              <a:t> </a:t>
            </a:r>
            <a:r>
              <a:rPr lang="de-DE" sz="2800" b="1" dirty="0" err="1"/>
              <a:t>with</a:t>
            </a:r>
            <a:r>
              <a:rPr lang="de-DE" sz="2800" b="1" dirty="0"/>
              <a:t> all </a:t>
            </a:r>
            <a:r>
              <a:rPr lang="de-DE" sz="2800" b="1" dirty="0" err="1"/>
              <a:t>persons</a:t>
            </a:r>
            <a:r>
              <a:rPr lang="de-DE" sz="2800" b="1" dirty="0"/>
              <a:t> </a:t>
            </a:r>
            <a:r>
              <a:rPr lang="de-DE" sz="2800" b="1" dirty="0" err="1"/>
              <a:t>involved</a:t>
            </a:r>
            <a:endParaRPr lang="de-DE" sz="2800" b="1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February 26, 2015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Post-Merger-/Acquisition Integration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8A0F8-5F55-484F-827C-D9C632210BDE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16789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Success</a:t>
            </a:r>
            <a:r>
              <a:rPr lang="de-DE" dirty="0" smtClean="0"/>
              <a:t> </a:t>
            </a:r>
            <a:r>
              <a:rPr lang="de-DE" dirty="0" err="1" smtClean="0"/>
              <a:t>factors</a:t>
            </a:r>
            <a:r>
              <a:rPr lang="de-DE" dirty="0" smtClean="0"/>
              <a:t>: Jansen/Körner 2001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dirty="0" err="1" smtClean="0"/>
              <a:t>February</a:t>
            </a:r>
            <a:r>
              <a:rPr lang="de-DE" dirty="0" smtClean="0"/>
              <a:t> 26, 2015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Post-Merger-/</a:t>
            </a:r>
            <a:r>
              <a:rPr lang="de-DE" dirty="0" err="1" smtClean="0"/>
              <a:t>Acquisition</a:t>
            </a:r>
            <a:r>
              <a:rPr lang="de-DE" dirty="0" smtClean="0"/>
              <a:t> Integration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8A0F8-5F55-484F-827C-D9C632210BDE}" type="slidenum">
              <a:rPr lang="de-DE" smtClean="0"/>
              <a:pPr/>
              <a:t>9</a:t>
            </a:fld>
            <a:endParaRPr lang="de-DE" dirty="0"/>
          </a:p>
        </p:txBody>
      </p:sp>
      <p:graphicFrame>
        <p:nvGraphicFramePr>
          <p:cNvPr id="7" name="Inhaltsplatzhalt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5069253"/>
              </p:ext>
            </p:extLst>
          </p:nvPr>
        </p:nvGraphicFramePr>
        <p:xfrm>
          <a:off x="467544" y="1700808"/>
          <a:ext cx="8194674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341"/>
                <a:gridCol w="5832648"/>
                <a:gridCol w="1795685"/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Percentage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of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answers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Rapid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decisions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about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management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structure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57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2.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Internal </a:t>
                      </a:r>
                      <a:r>
                        <a:rPr lang="de-DE" dirty="0" err="1" smtClean="0"/>
                        <a:t>and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external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communication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strategy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47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3.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Integration – </a:t>
                      </a:r>
                      <a:r>
                        <a:rPr lang="de-DE" dirty="0" err="1" smtClean="0"/>
                        <a:t>and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project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team</a:t>
                      </a:r>
                      <a:r>
                        <a:rPr lang="de-DE" dirty="0" smtClean="0"/>
                        <a:t> (</a:t>
                      </a:r>
                      <a:r>
                        <a:rPr lang="de-DE" dirty="0" err="1" smtClean="0"/>
                        <a:t>part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of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PMI</a:t>
                      </a:r>
                      <a:r>
                        <a:rPr lang="de-DE" baseline="0" dirty="0" smtClean="0"/>
                        <a:t>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27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4.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Harmonization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of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customer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structure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24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5.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Preparation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of</a:t>
                      </a:r>
                      <a:r>
                        <a:rPr lang="de-DE" baseline="0" dirty="0" smtClean="0"/>
                        <a:t> an </a:t>
                      </a:r>
                      <a:r>
                        <a:rPr lang="de-DE" baseline="0" dirty="0" err="1" smtClean="0"/>
                        <a:t>integration</a:t>
                      </a:r>
                      <a:r>
                        <a:rPr lang="de-DE" baseline="0" dirty="0" smtClean="0"/>
                        <a:t> plan (</a:t>
                      </a:r>
                      <a:r>
                        <a:rPr lang="de-DE" baseline="0" dirty="0" err="1" smtClean="0"/>
                        <a:t>part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of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PMI</a:t>
                      </a:r>
                      <a:r>
                        <a:rPr lang="de-DE" baseline="0" dirty="0" smtClean="0"/>
                        <a:t>)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21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6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Definition </a:t>
                      </a:r>
                      <a:r>
                        <a:rPr lang="de-DE" dirty="0" err="1" smtClean="0"/>
                        <a:t>of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core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staff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and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harmonization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of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salaries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and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bonuses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19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7.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New </a:t>
                      </a:r>
                      <a:r>
                        <a:rPr lang="de-DE" dirty="0" err="1" smtClean="0"/>
                        <a:t>positioning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of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products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and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services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19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8.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New </a:t>
                      </a:r>
                      <a:r>
                        <a:rPr lang="de-DE" dirty="0" err="1" smtClean="0"/>
                        <a:t>segmentation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and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price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policy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18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9.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Consolidation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of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reporting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procedures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and</a:t>
                      </a:r>
                      <a:r>
                        <a:rPr lang="de-DE" baseline="0" dirty="0" smtClean="0"/>
                        <a:t> </a:t>
                      </a:r>
                      <a:r>
                        <a:rPr lang="de-DE" baseline="0" dirty="0" err="1" smtClean="0"/>
                        <a:t>tools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14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81208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eB.SXDA6Eq9vBjJ93Qqc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eutral">
  <a:themeElements>
    <a:clrScheme name="CMS Blue">
      <a:dk1>
        <a:sysClr val="windowText" lastClr="000000"/>
      </a:dk1>
      <a:lt1>
        <a:srgbClr val="FFFFFF"/>
      </a:lt1>
      <a:dk2>
        <a:srgbClr val="766A62"/>
      </a:dk2>
      <a:lt2>
        <a:srgbClr val="F1F0EF"/>
      </a:lt2>
      <a:accent1>
        <a:srgbClr val="13294A"/>
      </a:accent1>
      <a:accent2>
        <a:srgbClr val="43556F"/>
      </a:accent2>
      <a:accent3>
        <a:srgbClr val="727F93"/>
      </a:accent3>
      <a:accent4>
        <a:srgbClr val="A1AAB7"/>
      </a:accent4>
      <a:accent5>
        <a:srgbClr val="D0D4DB"/>
      </a:accent5>
      <a:accent6>
        <a:srgbClr val="E7E9ED"/>
      </a:accent6>
      <a:hlink>
        <a:srgbClr val="000000"/>
      </a:hlink>
      <a:folHlink>
        <a:srgbClr val="000000"/>
      </a:folHlink>
    </a:clrScheme>
    <a:fontScheme name="CMS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tx2"/>
          </a:solidFill>
        </a:ln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Neutral</Template>
  <TotalTime>0</TotalTime>
  <Words>1669</Words>
  <Application>Microsoft Office PowerPoint</Application>
  <PresentationFormat>On-screen Show (4:3)</PresentationFormat>
  <Paragraphs>429</Paragraphs>
  <Slides>23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Neutral</vt:lpstr>
      <vt:lpstr>think-cell Folie</vt:lpstr>
      <vt:lpstr>Post-Merger/-Acquisition Integration</vt:lpstr>
      <vt:lpstr>PowerPoint Presentation</vt:lpstr>
      <vt:lpstr>The challenge</vt:lpstr>
      <vt:lpstr>Failure rates of mergers: overview empirical studies</vt:lpstr>
      <vt:lpstr>M&amp;A's make significant contributions to relative growth – but most acquisitions tend to destroy relative value</vt:lpstr>
      <vt:lpstr>Problems and reasons for failure</vt:lpstr>
      <vt:lpstr>Problems and reasons for failure</vt:lpstr>
      <vt:lpstr>Five rules for a successful PMI</vt:lpstr>
      <vt:lpstr>Success factors: Jansen/Körner 2001</vt:lpstr>
      <vt:lpstr>Communication</vt:lpstr>
      <vt:lpstr>Communication concept –   from design to execution</vt:lpstr>
      <vt:lpstr>Change = overcome cultural differences</vt:lpstr>
      <vt:lpstr>ChangeWorks</vt:lpstr>
      <vt:lpstr>Kübler-Ross change curve</vt:lpstr>
      <vt:lpstr>Employees will support change once they realize “what’s in it for them”</vt:lpstr>
      <vt:lpstr>Change – an integrated effort is important, a short-fall in one of the areas can cause a lot of damage.</vt:lpstr>
      <vt:lpstr>Integration</vt:lpstr>
      <vt:lpstr>Role of HR</vt:lpstr>
      <vt:lpstr>The Post Merger Integration Head masterminds the Integration</vt:lpstr>
      <vt:lpstr>A Post Merger Integration Head needs to internalize five Core Missions</vt:lpstr>
      <vt:lpstr>The challenges of integration are located in cross-functional processes</vt:lpstr>
      <vt:lpstr>Timing of integration</vt:lpstr>
      <vt:lpstr>Due diligence</vt:lpstr>
    </vt:vector>
  </TitlesOfParts>
  <Company>CMS Hasche Sigle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Post-Merger/-Acquisition Integration</dc:title>
  <dc:creator>CMS</dc:creator>
  <cp:lastModifiedBy>Philippa</cp:lastModifiedBy>
  <cp:revision>30</cp:revision>
  <cp:lastPrinted>2015-02-24T14:14:27Z</cp:lastPrinted>
  <dcterms:created xsi:type="dcterms:W3CDTF">2015-02-24T08:40:02Z</dcterms:created>
  <dcterms:modified xsi:type="dcterms:W3CDTF">2015-03-07T08:58:44Z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