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354" y="1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26C5C-907F-4DB6-B666-729DFB6C82CA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68CB6-1FEB-42DE-BBEF-11627837D6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64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243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37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45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92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379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paulhastings.com" TargetMode="External"/><Relationship Id="rId2" Type="http://schemas.openxmlformats.org/officeDocument/2006/relationships/hyperlink" Target="http://www.paulhastings.com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/>
          <p:cNvSpPr>
            <a:spLocks noChangeArrowheads="1"/>
          </p:cNvSpPr>
          <p:nvPr/>
        </p:nvSpPr>
        <p:spPr bwMode="ltGray">
          <a:xfrm>
            <a:off x="0" y="2392363"/>
            <a:ext cx="9144000" cy="2189162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1078992" y="2587752"/>
            <a:ext cx="7772400" cy="1792224"/>
          </a:xfrm>
        </p:spPr>
        <p:txBody>
          <a:bodyPr>
            <a:noAutofit/>
          </a:bodyPr>
          <a:lstStyle>
            <a:lvl1pPr algn="r"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en-US" sz="3000" dirty="0" smtClean="0"/>
              <a:t>COVER PAGE TITLE (30 PTS)</a:t>
            </a:r>
            <a:br>
              <a:rPr lang="en-US" sz="3000" dirty="0" smtClean="0"/>
            </a:br>
            <a:r>
              <a:rPr lang="en-US" sz="2400" dirty="0" smtClean="0"/>
              <a:t>Cover Page Subtitle 1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Cover Page Subtitle 2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Date (24 </a:t>
            </a:r>
            <a:r>
              <a:rPr lang="en-US" sz="2400" dirty="0" err="1" smtClean="0"/>
              <a:t>pts</a:t>
            </a:r>
            <a:r>
              <a:rPr lang="en-US" sz="2400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371600" y="7848600"/>
            <a:ext cx="6400800" cy="182880"/>
          </a:xfrm>
        </p:spPr>
        <p:txBody>
          <a:bodyPr>
            <a:normAutofit/>
          </a:bodyPr>
          <a:lstStyle>
            <a:lvl1pPr marL="0" indent="0" algn="ctr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Do Not Use Subtitle Text Box</a:t>
            </a:r>
            <a:endParaRPr lang="en-US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6F1200"/>
              </a:solidFill>
            </a:endParaRPr>
          </a:p>
        </p:txBody>
      </p:sp>
      <p:pic>
        <p:nvPicPr>
          <p:cNvPr id="9" name="Picture 25" descr="PH_Logo_POWERPOINT_LG_1109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319088"/>
            <a:ext cx="2998787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gray">
          <a:xfrm>
            <a:off x="155575" y="6594475"/>
            <a:ext cx="88392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rgbClr val="5F6062"/>
                </a:solidFill>
              </a:rPr>
              <a:t>www.paulhastings.com 		</a:t>
            </a:r>
            <a:r>
              <a:rPr lang="en-US" sz="800" baseline="0" dirty="0">
                <a:solidFill>
                  <a:srgbClr val="5F6062"/>
                </a:solidFill>
              </a:rPr>
              <a:t> </a:t>
            </a:r>
            <a:r>
              <a:rPr lang="en-US" sz="800" baseline="0" dirty="0" smtClean="0">
                <a:solidFill>
                  <a:srgbClr val="5F6062"/>
                </a:solidFill>
              </a:rPr>
              <a:t>                          </a:t>
            </a:r>
            <a:r>
              <a:rPr lang="en-US" sz="800" dirty="0" smtClean="0">
                <a:solidFill>
                  <a:srgbClr val="5F6062"/>
                </a:solidFill>
              </a:rPr>
              <a:t>©2015 </a:t>
            </a:r>
            <a:r>
              <a:rPr lang="en-US" sz="800" dirty="0">
                <a:solidFill>
                  <a:srgbClr val="5F6062"/>
                </a:solidFill>
              </a:rPr>
              <a:t>Paul Hastings </a:t>
            </a:r>
            <a:r>
              <a:rPr lang="en-US" sz="800" dirty="0" smtClean="0">
                <a:solidFill>
                  <a:srgbClr val="5F6062"/>
                </a:solidFill>
              </a:rPr>
              <a:t>(Europe)</a:t>
            </a:r>
            <a:r>
              <a:rPr lang="en-US" sz="800" baseline="0" dirty="0" smtClean="0">
                <a:solidFill>
                  <a:srgbClr val="5F6062"/>
                </a:solidFill>
              </a:rPr>
              <a:t> </a:t>
            </a:r>
            <a:r>
              <a:rPr lang="en-US" sz="800" dirty="0" smtClean="0">
                <a:solidFill>
                  <a:srgbClr val="5F6062"/>
                </a:solidFill>
              </a:rPr>
              <a:t>LLP</a:t>
            </a:r>
            <a:r>
              <a:rPr lang="en-US" sz="800" dirty="0">
                <a:solidFill>
                  <a:srgbClr val="5F6062"/>
                </a:solidFill>
              </a:rPr>
              <a:t>		                      Confidential – not for redistribution</a:t>
            </a:r>
          </a:p>
        </p:txBody>
      </p:sp>
    </p:spTree>
    <p:extLst>
      <p:ext uri="{BB962C8B-B14F-4D97-AF65-F5344CB8AC3E}">
        <p14:creationId xmlns:p14="http://schemas.microsoft.com/office/powerpoint/2010/main" val="12233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 Off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2"/>
          <p:cNvSpPr txBox="1">
            <a:spLocks noChangeArrowheads="1"/>
          </p:cNvSpPr>
          <p:nvPr/>
        </p:nvSpPr>
        <p:spPr bwMode="gray">
          <a:xfrm>
            <a:off x="2613025" y="6002338"/>
            <a:ext cx="3424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83C36"/>
              </a:buClr>
              <a:buSzPct val="85000"/>
              <a:buFont typeface="Webdings" pitchFamily="18" charset="2"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</a:rPr>
              <a:t>For further information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</a:rPr>
              <a:t>, you may visit our home page at</a:t>
            </a:r>
            <a:b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</a:rPr>
            </a:b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hlinkClick r:id="rId2"/>
              </a:rPr>
              <a:t>www.paulhastings.com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</a:rPr>
              <a:t> or email us at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545454"/>
                </a:solidFill>
                <a:effectLst/>
                <a:uLnTx/>
                <a:uFillTx/>
                <a:hlinkClick r:id="rId3"/>
              </a:rPr>
              <a:t>info@paulhastings.com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545454"/>
              </a:solidFill>
              <a:effectLst/>
              <a:uLnTx/>
              <a:uFillTx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 bwMode="gray">
          <a:xfrm>
            <a:off x="457200" y="73152"/>
            <a:ext cx="6629400" cy="841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Our Offices</a:t>
            </a:r>
            <a:endParaRPr lang="en-US" dirty="0"/>
          </a:p>
        </p:txBody>
      </p:sp>
      <p:graphicFrame>
        <p:nvGraphicFramePr>
          <p:cNvPr id="6" name="Group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306516"/>
              </p:ext>
            </p:extLst>
          </p:nvPr>
        </p:nvGraphicFramePr>
        <p:xfrm>
          <a:off x="571500" y="1143000"/>
          <a:ext cx="8496300" cy="4876800"/>
        </p:xfrm>
        <a:graphic>
          <a:graphicData uri="http://schemas.openxmlformats.org/drawingml/2006/table">
            <a:tbl>
              <a:tblPr/>
              <a:tblGrid>
                <a:gridCol w="2124075"/>
                <a:gridCol w="2124075"/>
                <a:gridCol w="2124075"/>
                <a:gridCol w="2124075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B0E04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NORTH AMERICA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F12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2E"/>
                          </a:solidFill>
                          <a:effectLst/>
                          <a:latin typeface="Arial" charset="0"/>
                          <a:cs typeface="Arial" charset="0"/>
                        </a:rPr>
                        <a:t>EUROPE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2E"/>
                          </a:solidFill>
                          <a:effectLst/>
                          <a:latin typeface="Arial" charset="0"/>
                          <a:cs typeface="Arial" charset="0"/>
                        </a:rPr>
                        <a:t>ASIA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Atlanta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1170 Peachtree Street, N.E.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Suite 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Atlanta, GA 30309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+1.404.815.2400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+1.404.815.2424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Chicago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 South Wacker Drive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Forty-Fifth Floor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Chicago, IL 60606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+1.312.499.6000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+1.312.499.6100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r>
                        <a:rPr lang="en-GB" sz="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Houston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600 Travis Street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Fifty-Eighth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Floor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Houston, TX 77002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t: +1.713.860.7300</a:t>
                      </a:r>
                      <a:endParaRPr lang="en-US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f: +1.713.353.3100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Angeles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515 South Flower Street</a:t>
                      </a:r>
                      <a:b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Twenty-Fifth Floor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 Angeles, CA 90071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+1.213.683.6000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+1.213.627.0705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New York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75 East 55th Street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New York, NY 10022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+1.212.318.6000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+1.212.319.4090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Orange County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695 Town Center Drive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Seventeenth Floor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Costa Mesa, CA 92626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+1.714.668.6200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+1.714.979.1921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Palo Alto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1117 S. California Avenue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Palo Alto, CA 94304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+1.650.320.1800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+1.650.320.1900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San Diego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4747 Executive Drive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Twelfth Floor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San Diego, CA 92121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+1.858.458.3000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+1.858.458.3005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San Francisco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 Second Street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Twenty-Fourth Floor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San Francisco, CA 94105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+1.415.856.7000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+1.415.856.7100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Washington, D.C.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875 15th Street, N.W.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Washington, DC 20005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+1.202.551.1700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+1.202.551.1705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Brussels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Avenue Louise 480-5B</a:t>
                      </a: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1050 Brussels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Belgium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t: +32.2.641.7460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f: +32.2.641.7461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Frankfurt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Siesmayerstrasse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 21</a:t>
                      </a:r>
                      <a:b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</a:b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D-60323 Frankfurt am Main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Germany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t: +49.69.907485.0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f: +49.69.907485.499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London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Ten Bishops Square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Eighth Floor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London E1 6EG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United Kingdom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t: +44.20.3023.5100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f: +44.20.3023.5109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Milan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Via </a:t>
                      </a:r>
                      <a:r>
                        <a:rPr kumimoji="0" lang="en-US" sz="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Rovello</a:t>
                      </a: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,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20121 Milano, Italy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t: +39.02.30414.000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f: +39.02.30414.005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Paris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96, boulevard Haussmann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75008 Paris, France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t: +33.1.42.99.04.50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Arial" charset="0"/>
                        </a:rPr>
                        <a:t>f: +33.1.45.63.91.49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Beijing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19/F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Yintai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Center Office Tower</a:t>
                      </a:r>
                      <a:b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Jianguomenwai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Avenue</a:t>
                      </a:r>
                      <a:b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Chaoyang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District</a:t>
                      </a:r>
                      <a:b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Beijing 100022,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PRC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/>
                      </a:r>
                      <a:b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+86.10.8567.5300</a:t>
                      </a:r>
                      <a:b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+86.10.8567.5400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Hong Kong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21-22/F Bank of China Tower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Garden Road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Hong Kong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+852.2867.1288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+852.2526.2119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Seoul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33/F West Tower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Mirae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Asset Center1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26, 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Eulji-ro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5-gil, Jung-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gu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Seoul, 100-210, Korea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+82.2.6321.3800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+82.2.6321.3900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Shanghai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43/F, Jing An Kerry Center Tower 1539  Nanjing West Road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Shanghai 200040,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PRC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+86.21.6103.2900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+86.21.6103.2990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Tokyo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Ark Hills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Sengokuyama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Mori Tower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40th Floor, 1-9-10 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Roppongi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Minato-</a:t>
                      </a:r>
                      <a:r>
                        <a:rPr kumimoji="0" lang="en-US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ku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Tokyo 106-0032 Japan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t: +81.3.6229.6100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f: +81.3.6229.7100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316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8AA864A-6DF1-4294-B60C-C7047773EC23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C977ADB-A0BD-411F-B063-D5D36EA32E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804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1371600" y="7845552"/>
            <a:ext cx="6400800" cy="182880"/>
          </a:xfrm>
        </p:spPr>
        <p:txBody>
          <a:bodyPr anchor="b">
            <a:normAutofit/>
          </a:bodyPr>
          <a:lstStyle>
            <a:lvl1pPr marL="0" indent="0" algn="ctr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ltGray">
          <a:xfrm>
            <a:off x="0" y="2624328"/>
            <a:ext cx="9144000" cy="1920240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1078992" y="2898648"/>
            <a:ext cx="7772400" cy="1371600"/>
          </a:xfrm>
        </p:spPr>
        <p:txBody>
          <a:bodyPr anchor="ctr" anchorCtr="0">
            <a:noAutofit/>
          </a:bodyPr>
          <a:lstStyle>
            <a:lvl1pPr algn="r">
              <a:defRPr sz="3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Add Divider Title</a:t>
            </a:r>
            <a:endParaRPr lang="en-US" dirty="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6F12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8AA864A-6DF1-4294-B60C-C7047773EC23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C977ADB-A0BD-411F-B063-D5D36EA32EC7}" type="slidenum">
              <a:rPr lang="en-GB" smtClean="0"/>
              <a:t>‹#›</a:t>
            </a:fld>
            <a:endParaRPr lang="en-GB"/>
          </a:p>
        </p:txBody>
      </p:sp>
      <p:pic>
        <p:nvPicPr>
          <p:cNvPr id="12" name="Picture 25" descr="PH_Logo_POWERPOINT_LG_1109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319088"/>
            <a:ext cx="2998787" cy="11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Box 9"/>
          <p:cNvSpPr txBox="1">
            <a:spLocks noChangeArrowheads="1"/>
          </p:cNvSpPr>
          <p:nvPr/>
        </p:nvSpPr>
        <p:spPr bwMode="gray">
          <a:xfrm>
            <a:off x="155575" y="6594475"/>
            <a:ext cx="88392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rgbClr val="5F6062"/>
                </a:solidFill>
              </a:rPr>
              <a:t>www.paulhastings.com 		</a:t>
            </a:r>
            <a:r>
              <a:rPr lang="en-US" sz="800" baseline="0" dirty="0">
                <a:solidFill>
                  <a:srgbClr val="5F6062"/>
                </a:solidFill>
              </a:rPr>
              <a:t> </a:t>
            </a:r>
            <a:r>
              <a:rPr lang="en-US" sz="800" baseline="0" dirty="0" smtClean="0">
                <a:solidFill>
                  <a:srgbClr val="5F6062"/>
                </a:solidFill>
              </a:rPr>
              <a:t>                          </a:t>
            </a:r>
            <a:r>
              <a:rPr lang="en-US" sz="800" dirty="0" smtClean="0">
                <a:solidFill>
                  <a:srgbClr val="5F6062"/>
                </a:solidFill>
              </a:rPr>
              <a:t>©2015 </a:t>
            </a:r>
            <a:r>
              <a:rPr lang="en-US" sz="800" dirty="0">
                <a:solidFill>
                  <a:srgbClr val="5F6062"/>
                </a:solidFill>
              </a:rPr>
              <a:t>Paul Hastings </a:t>
            </a:r>
            <a:r>
              <a:rPr lang="en-US" sz="800" dirty="0" smtClean="0">
                <a:solidFill>
                  <a:srgbClr val="5F6062"/>
                </a:solidFill>
              </a:rPr>
              <a:t>(Europe)</a:t>
            </a:r>
            <a:r>
              <a:rPr lang="en-US" sz="800" baseline="0" dirty="0" smtClean="0">
                <a:solidFill>
                  <a:srgbClr val="5F6062"/>
                </a:solidFill>
              </a:rPr>
              <a:t> </a:t>
            </a:r>
            <a:r>
              <a:rPr lang="en-US" sz="800" dirty="0" smtClean="0">
                <a:solidFill>
                  <a:srgbClr val="5F6062"/>
                </a:solidFill>
              </a:rPr>
              <a:t>LLP</a:t>
            </a:r>
            <a:r>
              <a:rPr lang="en-US" sz="800" dirty="0">
                <a:solidFill>
                  <a:srgbClr val="5F6062"/>
                </a:solidFill>
              </a:rPr>
              <a:t>		                      Confidential – not for redistribution</a:t>
            </a:r>
          </a:p>
        </p:txBody>
      </p:sp>
    </p:spTree>
    <p:extLst>
      <p:ext uri="{BB962C8B-B14F-4D97-AF65-F5344CB8AC3E}">
        <p14:creationId xmlns:p14="http://schemas.microsoft.com/office/powerpoint/2010/main" val="1084817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457200" y="1143000"/>
            <a:ext cx="4038600" cy="49831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648200" y="1143000"/>
            <a:ext cx="4038600" cy="49831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8AA864A-6DF1-4294-B60C-C7047773EC23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C977ADB-A0BD-411F-B063-D5D36EA32E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48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>
            <a:norm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143000"/>
            <a:ext cx="4040188" cy="6397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457200" y="1905000"/>
            <a:ext cx="4040188" cy="42211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143000"/>
            <a:ext cx="4041775" cy="6397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gray">
          <a:xfrm>
            <a:off x="4645025" y="1905000"/>
            <a:ext cx="4041775" cy="42211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8AA864A-6DF1-4294-B60C-C7047773EC23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C977ADB-A0BD-411F-B063-D5D36EA32E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766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8AA864A-6DF1-4294-B60C-C7047773EC23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C977ADB-A0BD-411F-B063-D5D36EA32E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839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8AA864A-6DF1-4294-B60C-C7047773EC23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AC977ADB-A0BD-411F-B063-D5D36EA32E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67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wyer B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A864A-6DF1-4294-B60C-C7047773EC23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77ADB-A0BD-411F-B063-D5D36EA32EC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069848" y="1755648"/>
            <a:ext cx="1426464" cy="1828800"/>
          </a:xfrm>
        </p:spPr>
        <p:txBody>
          <a:bodyPr>
            <a:normAutofit/>
          </a:bodyPr>
          <a:lstStyle>
            <a:lvl1pPr marL="0" indent="0">
              <a:buNone/>
              <a:defRPr sz="1100" baseline="0"/>
            </a:lvl1pPr>
          </a:lstStyle>
          <a:p>
            <a:r>
              <a:rPr lang="en-US" dirty="0" smtClean="0"/>
              <a:t>Click icon to insert lawyer picture saved to your computer.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picture size = 2”x1.56”</a:t>
            </a:r>
            <a:endParaRPr lang="en-US" dirty="0"/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457200" y="73152"/>
            <a:ext cx="6629400" cy="8412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400" b="1" dirty="0" smtClean="0">
                <a:latin typeface="+mj-lt"/>
              </a:rPr>
              <a:t>Lawyer Bio</a:t>
            </a:r>
            <a:endParaRPr lang="en-US" sz="2400" b="1" dirty="0">
              <a:latin typeface="+mj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78408" y="3950208"/>
            <a:ext cx="3063240" cy="457200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Attorney Name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978408" y="4600575"/>
            <a:ext cx="3063240" cy="1371600"/>
          </a:xfrm>
        </p:spPr>
        <p:txBody>
          <a:bodyPr>
            <a:no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Position, Department</a:t>
            </a:r>
            <a:br>
              <a:rPr lang="en-US" dirty="0" smtClean="0"/>
            </a:br>
            <a:r>
              <a:rPr lang="en-US" dirty="0" smtClean="0"/>
              <a:t>Office</a:t>
            </a:r>
            <a:br>
              <a:rPr lang="en-US" dirty="0" smtClean="0"/>
            </a:br>
            <a:r>
              <a:rPr lang="en-US" dirty="0" smtClean="0"/>
              <a:t>T: </a:t>
            </a:r>
            <a:br>
              <a:rPr lang="en-US" dirty="0" smtClean="0"/>
            </a:br>
            <a:r>
              <a:rPr lang="en-US" dirty="0" smtClean="0"/>
              <a:t>F:</a:t>
            </a:r>
            <a:br>
              <a:rPr lang="en-US" dirty="0" smtClean="0"/>
            </a:br>
            <a:r>
              <a:rPr lang="en-US" dirty="0" smtClean="0"/>
              <a:t>Email Address</a:t>
            </a:r>
            <a:endParaRPr lang="en-US" dirty="0"/>
          </a:p>
        </p:txBody>
      </p:sp>
      <p:sp>
        <p:nvSpPr>
          <p:cNvPr id="14" name="Text Placeholder 13"/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4270248" y="2231136"/>
            <a:ext cx="4153166" cy="457200"/>
          </a:xfrm>
        </p:spPr>
        <p:txBody>
          <a:bodyPr/>
          <a:lstStyle>
            <a:lvl1pPr marL="0" indent="0">
              <a:buNone/>
              <a:defRPr b="1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Department</a:t>
            </a:r>
            <a:endParaRPr lang="en-US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4270248" y="2876550"/>
            <a:ext cx="4187952" cy="3086100"/>
          </a:xfrm>
        </p:spPr>
        <p:txBody>
          <a:bodyPr>
            <a:noAutofit/>
          </a:bodyPr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400"/>
              </a:spcAft>
              <a:buClrTx/>
              <a:buSzTx/>
              <a:buFont typeface="Wingdings" pitchFamily="2" charset="2"/>
              <a:buChar char="§"/>
              <a:tabLst/>
              <a:defRPr sz="1800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Insert no more than three brief descriptions</a:t>
            </a:r>
          </a:p>
        </p:txBody>
      </p:sp>
    </p:spTree>
    <p:extLst>
      <p:ext uri="{BB962C8B-B14F-4D97-AF65-F5344CB8AC3E}">
        <p14:creationId xmlns:p14="http://schemas.microsoft.com/office/powerpoint/2010/main" val="383581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 M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K:\Apps\NETALDUS\PM5\PowerPoints\Paul_Hastings_Firm_PPT\NEW_Revised_Map_103012\NEW_Revised_Map_POWERPOINT-LETTER_1030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66799"/>
            <a:ext cx="9144001" cy="542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727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73152"/>
            <a:ext cx="6629400" cy="841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161288"/>
            <a:ext cx="8229600" cy="5084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gray">
          <a:xfrm>
            <a:off x="457200" y="6300215"/>
            <a:ext cx="2133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A864A-6DF1-4294-B60C-C7047773EC23}" type="datetimeFigureOut">
              <a:rPr lang="en-GB" smtClean="0"/>
              <a:t>07/03/2015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gray">
          <a:xfrm>
            <a:off x="3124200" y="6300214"/>
            <a:ext cx="2895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553200" y="6300214"/>
            <a:ext cx="2133600" cy="4754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77ADB-A0BD-411F-B063-D5D36EA32EC7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ltGray">
          <a:xfrm flipV="1">
            <a:off x="0" y="971550"/>
            <a:ext cx="9144000" cy="76200"/>
          </a:xfrm>
          <a:prstGeom prst="rect">
            <a:avLst/>
          </a:prstGeom>
          <a:solidFill>
            <a:srgbClr val="8B0E0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ltGray">
          <a:xfrm>
            <a:off x="0" y="6497638"/>
            <a:ext cx="9144000" cy="42862"/>
          </a:xfrm>
          <a:prstGeom prst="rect">
            <a:avLst/>
          </a:prstGeom>
          <a:solidFill>
            <a:srgbClr val="5F60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6F12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gray">
          <a:xfrm>
            <a:off x="155575" y="6594475"/>
            <a:ext cx="88392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solidFill>
                  <a:srgbClr val="5F6062"/>
                </a:solidFill>
              </a:rPr>
              <a:t>www.paulhastings.com 		</a:t>
            </a:r>
            <a:r>
              <a:rPr lang="en-US" sz="800" dirty="0" smtClean="0">
                <a:solidFill>
                  <a:srgbClr val="5F6062"/>
                </a:solidFill>
              </a:rPr>
              <a:t>©2015 </a:t>
            </a:r>
            <a:r>
              <a:rPr lang="en-US" sz="800" dirty="0">
                <a:solidFill>
                  <a:srgbClr val="5F6062"/>
                </a:solidFill>
              </a:rPr>
              <a:t>Paul Hastings </a:t>
            </a:r>
            <a:r>
              <a:rPr lang="en-US" sz="800" dirty="0" smtClean="0">
                <a:solidFill>
                  <a:srgbClr val="5F6062"/>
                </a:solidFill>
              </a:rPr>
              <a:t>(Europe)LLP</a:t>
            </a:r>
            <a:r>
              <a:rPr lang="en-US" sz="800" dirty="0">
                <a:solidFill>
                  <a:srgbClr val="5F6062"/>
                </a:solidFill>
              </a:rPr>
              <a:t>		                      Confidential – not for redistribution</a:t>
            </a:r>
          </a:p>
        </p:txBody>
      </p:sp>
      <p:pic>
        <p:nvPicPr>
          <p:cNvPr id="12" name="Picture 27" descr="PH_Logo_RGB_LOWREZ_0318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192963" y="203200"/>
            <a:ext cx="1679575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95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Impact of IT on </a:t>
            </a:r>
            <a:r>
              <a:rPr lang="en-GB" dirty="0" err="1" smtClean="0"/>
              <a:t>HR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/>
              <a:t>XBHR</a:t>
            </a:r>
            <a:r>
              <a:rPr lang="en-GB" dirty="0"/>
              <a:t> Vienna 2015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Suzanne Horne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0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Impact of IT on </a:t>
            </a:r>
            <a:r>
              <a:rPr lang="en-GB" dirty="0" err="1" smtClean="0"/>
              <a:t>HR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dirty="0" smtClean="0"/>
              <a:t>What is the impact of information technology on </a:t>
            </a:r>
            <a:r>
              <a:rPr lang="en-GB" sz="6000" dirty="0" err="1" smtClean="0"/>
              <a:t>HR</a:t>
            </a:r>
            <a:r>
              <a:rPr lang="en-GB" sz="6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5930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Snap-shot of Impacts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sz="2500" dirty="0" smtClean="0"/>
              <a:t>Nature of function, roles and responsibilities of line manager/</a:t>
            </a:r>
            <a:r>
              <a:rPr lang="en-GB" sz="2500" dirty="0" err="1" smtClean="0"/>
              <a:t>HR</a:t>
            </a:r>
            <a:r>
              <a:rPr lang="en-GB" sz="2500" dirty="0" smtClean="0"/>
              <a:t> function</a:t>
            </a:r>
          </a:p>
          <a:p>
            <a:r>
              <a:rPr lang="en-GB" sz="2500" dirty="0"/>
              <a:t>Cross-border project teams</a:t>
            </a:r>
          </a:p>
          <a:p>
            <a:r>
              <a:rPr lang="en-GB" sz="2500" dirty="0" smtClean="0"/>
              <a:t>Use of technology, outsourced </a:t>
            </a:r>
            <a:r>
              <a:rPr lang="en-GB" sz="2500" dirty="0" err="1"/>
              <a:t>HR</a:t>
            </a:r>
            <a:r>
              <a:rPr lang="en-GB" sz="2500" dirty="0"/>
              <a:t> processes </a:t>
            </a:r>
          </a:p>
          <a:p>
            <a:r>
              <a:rPr lang="en-GB" sz="2500" dirty="0" smtClean="0"/>
              <a:t>Recruiting</a:t>
            </a:r>
          </a:p>
          <a:p>
            <a:pPr lvl="1"/>
            <a:r>
              <a:rPr lang="en-GB" sz="2500" dirty="0" smtClean="0"/>
              <a:t>Job advertisements in print publications</a:t>
            </a:r>
          </a:p>
          <a:p>
            <a:pPr lvl="1"/>
            <a:r>
              <a:rPr lang="en-GB" sz="2500" dirty="0" smtClean="0"/>
              <a:t>Hard copy CV</a:t>
            </a:r>
          </a:p>
          <a:p>
            <a:pPr lvl="1"/>
            <a:r>
              <a:rPr lang="en-GB" sz="2500" dirty="0" smtClean="0"/>
              <a:t>National/local applicants</a:t>
            </a:r>
          </a:p>
          <a:p>
            <a:pPr lvl="1"/>
            <a:r>
              <a:rPr lang="en-GB" sz="2500" dirty="0" smtClean="0"/>
              <a:t>Local networking</a:t>
            </a:r>
          </a:p>
          <a:p>
            <a:r>
              <a:rPr lang="en-GB" sz="2500" dirty="0" smtClean="0"/>
              <a:t>Training </a:t>
            </a:r>
          </a:p>
          <a:p>
            <a:pPr lvl="1"/>
            <a:r>
              <a:rPr lang="en-GB" sz="2500" dirty="0" smtClean="0"/>
              <a:t>On line programmes from remote locations</a:t>
            </a:r>
          </a:p>
          <a:p>
            <a:pPr lvl="1"/>
            <a:r>
              <a:rPr lang="en-GB" sz="2500" dirty="0" smtClean="0"/>
              <a:t>Virtual classrooms</a:t>
            </a:r>
          </a:p>
          <a:p>
            <a:pPr lvl="1"/>
            <a:r>
              <a:rPr lang="en-GB" sz="2500" dirty="0" smtClean="0"/>
              <a:t>Assessment through computerised testing </a:t>
            </a:r>
          </a:p>
          <a:p>
            <a:r>
              <a:rPr lang="en-GB" sz="2500" dirty="0" smtClean="0"/>
              <a:t>Data storage, retrieval and security</a:t>
            </a:r>
          </a:p>
          <a:p>
            <a:pPr lvl="1"/>
            <a:r>
              <a:rPr lang="en-GB" sz="2500" dirty="0" smtClean="0"/>
              <a:t>Electronic storage of data/forms and ability to access and retrieve</a:t>
            </a:r>
          </a:p>
          <a:p>
            <a:r>
              <a:rPr lang="en-GB" sz="2500" dirty="0" smtClean="0"/>
              <a:t>Digital change management</a:t>
            </a:r>
          </a:p>
          <a:p>
            <a:pPr lvl="1"/>
            <a:r>
              <a:rPr lang="en-GB" sz="2500" dirty="0" smtClean="0"/>
              <a:t>Change in workplace based on digital tools – the mobile office, the ‘Martini approach’</a:t>
            </a:r>
          </a:p>
          <a:p>
            <a:pPr lvl="1"/>
            <a:r>
              <a:rPr lang="en-GB" sz="2500" dirty="0" smtClean="0"/>
              <a:t>Technology use &amp; </a:t>
            </a:r>
            <a:r>
              <a:rPr lang="en-GB" sz="2500" dirty="0" err="1" smtClean="0"/>
              <a:t>BYOD</a:t>
            </a:r>
            <a:endParaRPr lang="en-GB" sz="2500" dirty="0" smtClean="0"/>
          </a:p>
          <a:p>
            <a:r>
              <a:rPr lang="en-GB" sz="2500" smtClean="0"/>
              <a:t>Performance </a:t>
            </a:r>
            <a:r>
              <a:rPr lang="en-GB" sz="2500" dirty="0" smtClean="0"/>
              <a:t>management (Individual/Organisation)</a:t>
            </a:r>
          </a:p>
          <a:p>
            <a:pPr lvl="1"/>
            <a:r>
              <a:rPr lang="en-GB" sz="2500" dirty="0" smtClean="0"/>
              <a:t>Software to gather and assess </a:t>
            </a:r>
            <a:r>
              <a:rPr lang="en-GB" sz="2500" dirty="0" err="1" smtClean="0"/>
              <a:t>KPIs</a:t>
            </a:r>
            <a:r>
              <a:rPr lang="en-GB" sz="2500" dirty="0" smtClean="0"/>
              <a:t> through </a:t>
            </a:r>
            <a:r>
              <a:rPr lang="en-GB" sz="2500" dirty="0" err="1" smtClean="0"/>
              <a:t>HR</a:t>
            </a:r>
            <a:r>
              <a:rPr lang="en-GB" sz="2500" dirty="0" smtClean="0"/>
              <a:t> metrics (individual performance ratings, 9 box grid ratings, 360 degree feedback tools, attrition rates per performance category, sickness data, employee engagement data, supervisor data)</a:t>
            </a:r>
          </a:p>
          <a:p>
            <a:r>
              <a:rPr lang="en-GB" sz="2500" dirty="0" smtClean="0"/>
              <a:t>Electronic communications/social media </a:t>
            </a:r>
          </a:p>
          <a:p>
            <a:pPr lvl="1"/>
            <a:r>
              <a:rPr lang="en-GB" sz="2500" dirty="0" smtClean="0"/>
              <a:t>Day to day, rolling out global policies/benefits/employee engagement tool</a:t>
            </a:r>
          </a:p>
          <a:p>
            <a:pPr lvl="1"/>
            <a:r>
              <a:rPr lang="en-GB" sz="2500" dirty="0" smtClean="0"/>
              <a:t>Electronic signatures, consent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753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On-line Recruitment Process 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2" y="1046754"/>
            <a:ext cx="7272950" cy="5354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322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Debate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 use of IT in the role of </a:t>
            </a:r>
            <a:r>
              <a:rPr lang="en-GB" dirty="0" err="1" smtClean="0"/>
              <a:t>HR</a:t>
            </a:r>
            <a:r>
              <a:rPr lang="en-GB" dirty="0" smtClean="0"/>
              <a:t> a good thing?</a:t>
            </a:r>
          </a:p>
          <a:p>
            <a:r>
              <a:rPr lang="en-GB" dirty="0" smtClean="0"/>
              <a:t>What are the top five benefits?</a:t>
            </a:r>
          </a:p>
          <a:p>
            <a:r>
              <a:rPr lang="en-GB" dirty="0" smtClean="0"/>
              <a:t>What are the top five negative effects? </a:t>
            </a:r>
          </a:p>
          <a:p>
            <a:r>
              <a:rPr lang="en-GB" dirty="0" smtClean="0"/>
              <a:t>What can </a:t>
            </a:r>
            <a:r>
              <a:rPr lang="en-GB" dirty="0" err="1" smtClean="0"/>
              <a:t>HR</a:t>
            </a:r>
            <a:r>
              <a:rPr lang="en-GB" dirty="0" smtClean="0"/>
              <a:t> do to minimise the negative?</a:t>
            </a:r>
          </a:p>
          <a:p>
            <a:r>
              <a:rPr lang="en-GB" dirty="0" smtClean="0"/>
              <a:t>What do we see as the next step in this developing relationship?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5568881"/>
      </p:ext>
    </p:extLst>
  </p:cSld>
  <p:clrMapOvr>
    <a:masterClrMapping/>
  </p:clrMapOvr>
</p:sld>
</file>

<file path=ppt/theme/theme1.xml><?xml version="1.0" encoding="utf-8"?>
<a:theme xmlns:a="http://schemas.openxmlformats.org/drawingml/2006/main" name="PH EU">
  <a:themeElements>
    <a:clrScheme name="PH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DEB408"/>
      </a:accent1>
      <a:accent2>
        <a:srgbClr val="004A8F"/>
      </a:accent2>
      <a:accent3>
        <a:srgbClr val="FFFFFF"/>
      </a:accent3>
      <a:accent4>
        <a:srgbClr val="000000"/>
      </a:accent4>
      <a:accent5>
        <a:srgbClr val="939598"/>
      </a:accent5>
      <a:accent6>
        <a:srgbClr val="8B0E04"/>
      </a:accent6>
      <a:hlink>
        <a:srgbClr val="8B0E04"/>
      </a:hlink>
      <a:folHlink>
        <a:srgbClr val="5F6062"/>
      </a:folHlink>
    </a:clrScheme>
    <a:fontScheme name="PH Font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230</Words>
  <Application>Microsoft Office PowerPoint</Application>
  <PresentationFormat>On-screen Show (4:3)</PresentationFormat>
  <Paragraphs>33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PH EU</vt:lpstr>
      <vt:lpstr>The Impact of IT on HR XBHR Vienna 2015 Suzanne Horne </vt:lpstr>
      <vt:lpstr>The Impact of IT on HR</vt:lpstr>
      <vt:lpstr>Snap-shot of Impacts</vt:lpstr>
      <vt:lpstr>On-line Recruitment Process </vt:lpstr>
      <vt:lpstr>The Debate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IT on HR XBHR Vienna 2015 Suzanne Horne </dc:title>
  <dc:creator>Philippa</dc:creator>
  <cp:lastModifiedBy>Philippa</cp:lastModifiedBy>
  <cp:revision>1</cp:revision>
  <dcterms:modified xsi:type="dcterms:W3CDTF">2015-03-07T08:56:32Z</dcterms:modified>
</cp:coreProperties>
</file>