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65" r:id="rId1"/>
  </p:sldMasterIdLst>
  <p:notesMasterIdLst>
    <p:notesMasterId r:id="rId20"/>
  </p:notesMasterIdLst>
  <p:handoutMasterIdLst>
    <p:handoutMasterId r:id="rId21"/>
  </p:handoutMasterIdLst>
  <p:sldIdLst>
    <p:sldId id="256" r:id="rId2"/>
    <p:sldId id="342" r:id="rId3"/>
    <p:sldId id="309" r:id="rId4"/>
    <p:sldId id="275" r:id="rId5"/>
    <p:sldId id="326" r:id="rId6"/>
    <p:sldId id="343" r:id="rId7"/>
    <p:sldId id="344" r:id="rId8"/>
    <p:sldId id="317" r:id="rId9"/>
    <p:sldId id="328" r:id="rId10"/>
    <p:sldId id="337" r:id="rId11"/>
    <p:sldId id="336" r:id="rId12"/>
    <p:sldId id="339" r:id="rId13"/>
    <p:sldId id="340" r:id="rId14"/>
    <p:sldId id="346" r:id="rId15"/>
    <p:sldId id="347" r:id="rId16"/>
    <p:sldId id="345" r:id="rId17"/>
    <p:sldId id="332" r:id="rId18"/>
    <p:sldId id="266" r:id="rId19"/>
  </p:sldIdLst>
  <p:sldSz cx="9144000" cy="6858000" type="screen4x3"/>
  <p:notesSz cx="6797675" cy="9872663"/>
  <p:defaultTextStyle>
    <a:lvl1pPr marL="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  <a:extLst/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F698"/>
    <a:srgbClr val="F6D498"/>
    <a:srgbClr val="F4C97C"/>
    <a:srgbClr val="A0A0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B301B821-A1FF-4177-AEE7-76D212191A09}">
  <a:tblStyle styleId="{B301B821-A1FF-4177-AEE7-76D212191A09}" styleName="Medium Style 9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9DCAF9ED-07DC-4A11-8D7F-57B35C25682E}" styleName="Medium Style 10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793D81CF-94F2-401A-BA57-92F5A7B2D0C5}" styleName="Medium Style 8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5FD0F851-EC5A-4D38-B0AD-8093EC10F338}" styleName="Light Style 6">
    <a:wholeTbl>
      <a:tcTxStyle>
        <a:fontRef idx="minor">
          <a:scrgbClr r="0" g="0" b="0"/>
        </a:fontRef>
        <a:schemeClr val="accent5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seCell>
      <a:tcStyle>
        <a:tcBdr/>
      </a:tcStyle>
    </a:seCell>
    <a:swCell>
      <a:tcStyle>
        <a:tcBdr/>
      </a:tcStyle>
    </a:swCell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  <a:neCell>
      <a:tcStyle>
        <a:tcBdr/>
      </a:tcStyle>
    </a:neCell>
    <a:nwCell>
      <a:tcStyle>
        <a:tcBdr/>
      </a:tcStyle>
    </a:nwCell>
  </a:tblStyle>
  <a:tblStyle styleId="{1FECB4D8-DB02-4DC6-A0A2-4F2EBAE1DC90}" styleName="Medium Style 1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3B4B98B0-60AC-42C2-AFA5-B58CD77FA1E5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seCell>
      <a:tcStyle>
        <a:tcBdr/>
      </a:tcStyle>
    </a:seCell>
    <a:swCell>
      <a:tcStyle>
        <a:tcBdr/>
      </a:tcStyle>
    </a:swCell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  <a:neCell>
      <a:tcStyle>
        <a:tcBdr/>
      </a:tcStyle>
    </a:neCell>
    <a:nwCell>
      <a:tcStyle>
        <a:tcBdr/>
      </a:tcStyle>
    </a:nwCell>
  </a:tblStyle>
  <a:tblStyle styleId="{0E3FDE45-AF77-4B5C-9715-49D594BDF05E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seCell>
      <a:tcStyle>
        <a:tcBdr/>
      </a:tcStyle>
    </a:seCell>
    <a:swCell>
      <a:tcStyle>
        <a:tcBdr/>
      </a:tcStyle>
    </a:swCell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  <a:neCell>
      <a:tcStyle>
        <a:tcBdr/>
      </a:tcStyle>
    </a:neCell>
    <a:nwCell>
      <a:tcStyle>
        <a:tcBdr/>
      </a:tcStyle>
    </a:nwCell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82" autoAdjust="0"/>
    <p:restoredTop sz="91395" autoAdjust="0"/>
  </p:normalViewPr>
  <p:slideViewPr>
    <p:cSldViewPr>
      <p:cViewPr>
        <p:scale>
          <a:sx n="74" d="100"/>
          <a:sy n="74" d="100"/>
        </p:scale>
        <p:origin x="-1182" y="-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633"/>
          </a:xfrm>
          <a:prstGeom prst="rect">
            <a:avLst/>
          </a:prstGeom>
        </p:spPr>
        <p:txBody>
          <a:bodyPr vert="horz" lIns="92492" tIns="46246" rIns="92492" bIns="46246"/>
          <a:lstStyle>
            <a:extLst/>
          </a:lstStyle>
          <a:p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dt" sz="quarter" idx="1"/>
          </p:nvPr>
        </p:nvSpPr>
        <p:spPr>
          <a:xfrm>
            <a:off x="3850444" y="0"/>
            <a:ext cx="2945659" cy="493633"/>
          </a:xfrm>
          <a:prstGeom prst="rect">
            <a:avLst/>
          </a:prstGeom>
        </p:spPr>
        <p:txBody>
          <a:bodyPr vert="horz" lIns="92492" tIns="46246" rIns="92492" bIns="46246"/>
          <a:lstStyle>
            <a:extLst/>
          </a:lstStyle>
          <a:p>
            <a:fld id="{31555DB1-8736-42A3-B48D-2B08FB93332A}" type="datetimeFigureOut">
              <a:rPr lang="en-US" smtClean="0"/>
              <a:pPr/>
              <a:t>4/21/2014</a:t>
            </a:fld>
            <a:endParaRPr lang="en-US" dirty="0"/>
          </a:p>
        </p:txBody>
      </p:sp>
      <p:sp>
        <p:nvSpPr>
          <p:cNvPr id="4" name="Rectangle 4"/>
          <p:cNvSpPr>
            <a:spLocks noGrp="1"/>
          </p:cNvSpPr>
          <p:nvPr>
            <p:ph type="ftr" sz="quarter" idx="2"/>
          </p:nvPr>
        </p:nvSpPr>
        <p:spPr>
          <a:xfrm>
            <a:off x="0" y="9377316"/>
            <a:ext cx="2945659" cy="493633"/>
          </a:xfrm>
          <a:prstGeom prst="rect">
            <a:avLst/>
          </a:prstGeom>
        </p:spPr>
        <p:txBody>
          <a:bodyPr vert="horz" lIns="92492" tIns="46246" rIns="92492" bIns="46246"/>
          <a:lstStyle>
            <a:extLst/>
          </a:lstStyle>
          <a:p>
            <a:endParaRPr lang="en-US" dirty="0"/>
          </a:p>
        </p:txBody>
      </p:sp>
      <p:sp>
        <p:nvSpPr>
          <p:cNvPr id="5" name="Rectangle 5"/>
          <p:cNvSpPr>
            <a:spLocks noGrp="1"/>
          </p:cNvSpPr>
          <p:nvPr>
            <p:ph type="sldNum" sz="quarter" idx="3"/>
          </p:nvPr>
        </p:nvSpPr>
        <p:spPr>
          <a:xfrm>
            <a:off x="3850444" y="9377316"/>
            <a:ext cx="2945659" cy="493633"/>
          </a:xfrm>
          <a:prstGeom prst="rect">
            <a:avLst/>
          </a:prstGeom>
        </p:spPr>
        <p:txBody>
          <a:bodyPr vert="horz" lIns="92492" tIns="46246" rIns="92492" bIns="46246"/>
          <a:lstStyle>
            <a:extLst/>
          </a:lstStyle>
          <a:p>
            <a:fld id="{5400D380-E0D7-4EB1-B91E-BFCC7DA7F29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75021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633"/>
          </a:xfrm>
          <a:prstGeom prst="rect">
            <a:avLst/>
          </a:prstGeom>
        </p:spPr>
        <p:txBody>
          <a:bodyPr vert="horz" lIns="92492" tIns="46246" rIns="92492" bIns="46246"/>
          <a:lstStyle>
            <a:extLst/>
          </a:lstStyle>
          <a:p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3633"/>
          </a:xfrm>
          <a:prstGeom prst="rect">
            <a:avLst/>
          </a:prstGeom>
        </p:spPr>
        <p:txBody>
          <a:bodyPr vert="horz" lIns="92492" tIns="46246" rIns="92492" bIns="46246"/>
          <a:lstStyle>
            <a:extLst/>
          </a:lstStyle>
          <a:p>
            <a:fld id="{0BDB199F-A56C-4049-BA04-1447030960FF}" type="datetimeFigureOut">
              <a:rPr lang="en-US" smtClean="0"/>
              <a:pPr/>
              <a:t>4/21/2014</a:t>
            </a:fld>
            <a:endParaRPr lang="en-US" dirty="0"/>
          </a:p>
        </p:txBody>
      </p:sp>
      <p:sp>
        <p:nvSpPr>
          <p:cNvPr id="4" name="Rectangle 4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92" tIns="46246" rIns="92492" bIns="46246" anchor="ctr"/>
          <a:lstStyle>
            <a:extLst/>
          </a:lstStyle>
          <a:p>
            <a:endParaRPr lang="en-US" dirty="0"/>
          </a:p>
        </p:txBody>
      </p:sp>
      <p:sp>
        <p:nvSpPr>
          <p:cNvPr id="5" name="Rectangle 5"/>
          <p:cNvSpPr>
            <a:spLocks noGrp="1"/>
          </p:cNvSpPr>
          <p:nvPr>
            <p:ph type="body" sz="quarter" idx="3"/>
          </p:nvPr>
        </p:nvSpPr>
        <p:spPr>
          <a:xfrm>
            <a:off x="679768" y="4689516"/>
            <a:ext cx="5438140" cy="4442698"/>
          </a:xfrm>
          <a:prstGeom prst="rect">
            <a:avLst/>
          </a:prstGeom>
        </p:spPr>
        <p:txBody>
          <a:bodyPr vert="horz" lIns="92492" tIns="46246" rIns="92492" bIns="46246">
            <a:normAutofit/>
          </a:bodyPr>
          <a:lstStyle>
            <a:extLst/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/>
          </p:cNvSpPr>
          <p:nvPr>
            <p:ph type="ftr" sz="quarter" idx="4"/>
          </p:nvPr>
        </p:nvSpPr>
        <p:spPr>
          <a:xfrm>
            <a:off x="0" y="9377316"/>
            <a:ext cx="2945659" cy="493633"/>
          </a:xfrm>
          <a:prstGeom prst="rect">
            <a:avLst/>
          </a:prstGeom>
        </p:spPr>
        <p:txBody>
          <a:bodyPr vert="horz" lIns="92492" tIns="46246" rIns="92492" bIns="46246"/>
          <a:lstStyle>
            <a:extLst/>
          </a:lstStyle>
          <a:p>
            <a:endParaRPr lang="en-US" dirty="0"/>
          </a:p>
        </p:txBody>
      </p:sp>
      <p:sp>
        <p:nvSpPr>
          <p:cNvPr id="7" name="Rectangle 7"/>
          <p:cNvSpPr>
            <a:spLocks noGrp="1"/>
          </p:cNvSpPr>
          <p:nvPr>
            <p:ph type="sldNum" sz="quarter" idx="5"/>
          </p:nvPr>
        </p:nvSpPr>
        <p:spPr>
          <a:xfrm>
            <a:off x="3850444" y="9377316"/>
            <a:ext cx="2945659" cy="493633"/>
          </a:xfrm>
          <a:prstGeom prst="rect">
            <a:avLst/>
          </a:prstGeom>
        </p:spPr>
        <p:txBody>
          <a:bodyPr vert="horz" lIns="92492" tIns="46246" rIns="92492" bIns="46246"/>
          <a:lstStyle>
            <a:extLst/>
          </a:lstStyle>
          <a:p>
            <a:fld id="{B3A019F3-8596-4028-9847-CBD3A185B07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22499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  <a:extLst/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11203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293938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293938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293938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8157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771480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350531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638348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46554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5415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1290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19045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60471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43248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675736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314191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293938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30692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 algn="r"/>
            <a:fld id="{16D034E0-24A2-4A36-AA6D-9E2B9EA44448}" type="datetime1">
              <a:rPr lang="en-US" smtClean="0"/>
              <a:t>4/21/2014</a:t>
            </a:fld>
            <a:endParaRPr lang="en-US" sz="1000" dirty="0">
              <a:solidFill>
                <a:schemeClr val="tx1">
                  <a:tint val="65000"/>
                </a:scheme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 sz="1000" dirty="0">
              <a:solidFill>
                <a:sysClr val="windowText" lastClr="000000"/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 sz="1000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algn="r"/>
            <a:fld id="{8D0C01C7-A308-43B7-AA0B-A8C99F880CF5}" type="datetime1">
              <a:rPr lang="en-US" smtClean="0"/>
              <a:t>4/21/2014</a:t>
            </a:fld>
            <a:endParaRPr lang="en-US" sz="1000" dirty="0">
              <a:solidFill>
                <a:schemeClr val="tx1">
                  <a:tint val="65000"/>
                </a:scheme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sz="1000" dirty="0">
              <a:solidFill>
                <a:sysClr val="windowText" lastClr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 sz="1000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algn="r"/>
            <a:fld id="{D142722D-78EB-4CCC-A5E1-5A299EA71858}" type="datetime1">
              <a:rPr lang="en-US" smtClean="0"/>
              <a:t>4/21/2014</a:t>
            </a:fld>
            <a:endParaRPr lang="en-US" sz="1000" dirty="0">
              <a:solidFill>
                <a:schemeClr val="tx1">
                  <a:tint val="65000"/>
                </a:scheme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sz="1000" dirty="0">
              <a:solidFill>
                <a:sysClr val="windowText" lastClr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 sz="1000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algn="r"/>
            <a:fld id="{8A09B213-24EC-4AD3-843E-4B3692E6638D}" type="datetime1">
              <a:rPr lang="en-US" smtClean="0"/>
              <a:t>4/21/2014</a:t>
            </a:fld>
            <a:endParaRPr lang="en-US" sz="1000" dirty="0">
              <a:solidFill>
                <a:schemeClr val="tx1">
                  <a:tint val="65000"/>
                </a:scheme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sz="1000" dirty="0">
              <a:solidFill>
                <a:sysClr val="windowText" lastClr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 sz="1000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algn="r"/>
            <a:fld id="{7CE1A825-0E25-4B0A-9CDF-76E0813D51E2}" type="datetime1">
              <a:rPr lang="en-US" smtClean="0"/>
              <a:t>4/21/2014</a:t>
            </a:fld>
            <a:endParaRPr lang="en-US" sz="1000" dirty="0">
              <a:solidFill>
                <a:schemeClr val="tx1">
                  <a:tint val="65000"/>
                </a:scheme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sz="1000" dirty="0">
              <a:solidFill>
                <a:sysClr val="windowText" lastClr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 sz="1000" dirty="0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algn="r"/>
            <a:fld id="{C1AACAE7-C67B-4A09-A8CD-982B7A69AA7F}" type="datetime1">
              <a:rPr lang="en-US" smtClean="0"/>
              <a:t>4/21/2014</a:t>
            </a:fld>
            <a:endParaRPr lang="en-US" sz="1000" dirty="0">
              <a:solidFill>
                <a:schemeClr val="tx1">
                  <a:tint val="65000"/>
                </a:scheme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sz="1000" dirty="0">
              <a:solidFill>
                <a:sysClr val="windowText" lastClr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 sz="1000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algn="r"/>
            <a:fld id="{97A43A6F-E2AD-4976-841F-B4E4EFC997F5}" type="datetime1">
              <a:rPr lang="en-US" smtClean="0"/>
              <a:t>4/21/2014</a:t>
            </a:fld>
            <a:endParaRPr lang="en-US" sz="1000" dirty="0">
              <a:solidFill>
                <a:schemeClr val="tx1">
                  <a:tint val="65000"/>
                </a:scheme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sz="1000" dirty="0">
              <a:solidFill>
                <a:sysClr val="windowText" lastClr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 sz="1000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algn="r"/>
            <a:fld id="{CD15295F-B5B5-491E-8B08-9CDBF65570BC}" type="datetime1">
              <a:rPr lang="en-US" smtClean="0"/>
              <a:t>4/21/2014</a:t>
            </a:fld>
            <a:endParaRPr lang="en-US" sz="1000" dirty="0">
              <a:solidFill>
                <a:schemeClr val="tx1">
                  <a:tint val="65000"/>
                </a:scheme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sz="1000" dirty="0">
              <a:solidFill>
                <a:sysClr val="windowText" lastClr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 sz="1000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algn="r"/>
            <a:fld id="{03B5A53A-E8DB-4ED8-BA45-91CDF8A678FB}" type="datetime1">
              <a:rPr lang="en-US" smtClean="0"/>
              <a:t>4/21/2014</a:t>
            </a:fld>
            <a:endParaRPr lang="en-US" sz="1000" dirty="0">
              <a:solidFill>
                <a:schemeClr val="tx1">
                  <a:tint val="65000"/>
                </a:scheme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sz="1000" dirty="0">
              <a:solidFill>
                <a:sysClr val="windowText" lastClr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 sz="1000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pPr algn="r"/>
            <a:fld id="{49E0304C-35A1-4F76-994D-DD82F681C09C}" type="datetime1">
              <a:rPr lang="en-US" smtClean="0"/>
              <a:t>4/21/2014</a:t>
            </a:fld>
            <a:endParaRPr lang="en-US" sz="1000" dirty="0">
              <a:solidFill>
                <a:schemeClr val="tx1">
                  <a:tint val="65000"/>
                </a:scheme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sz="1000" dirty="0">
              <a:solidFill>
                <a:sysClr val="windowText" lastClr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 sz="1000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 algn="r"/>
            <a:fld id="{9994FA34-9757-402D-9CA2-C733D3EEF9B6}" type="datetime1">
              <a:rPr lang="en-US" smtClean="0"/>
              <a:t>4/21/2014</a:t>
            </a:fld>
            <a:endParaRPr lang="en-US" sz="1000" dirty="0">
              <a:solidFill>
                <a:schemeClr val="tx1">
                  <a:tint val="65000"/>
                </a:scheme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 sz="1000" dirty="0">
              <a:solidFill>
                <a:sysClr val="windowText" lastClr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 sz="1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 algn="r"/>
            <a:fld id="{C743133D-9BAF-4ACD-942A-07AEF940B672}" type="datetime1">
              <a:rPr lang="en-US" smtClean="0"/>
              <a:t>4/21/2014</a:t>
            </a:fld>
            <a:endParaRPr lang="en-US" sz="1000" dirty="0">
              <a:solidFill>
                <a:schemeClr val="tx1">
                  <a:tint val="65000"/>
                </a:scheme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 sz="1000" dirty="0">
              <a:solidFill>
                <a:sysClr val="windowText" lastClr="000000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 sz="10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ctrTitle"/>
          </p:nvPr>
        </p:nvSpPr>
        <p:spPr>
          <a:xfrm>
            <a:off x="228600" y="381000"/>
            <a:ext cx="8534400" cy="2057400"/>
          </a:xfrm>
        </p:spPr>
        <p:txBody>
          <a:bodyPr>
            <a:normAutofit fontScale="90000"/>
          </a:bodyPr>
          <a:lstStyle>
            <a:extLst/>
          </a:lstStyle>
          <a:p>
            <a:r>
              <a:rPr lang="en-US" sz="4900" dirty="0">
                <a:solidFill>
                  <a:srgbClr val="0070C0"/>
                </a:solidFill>
              </a:rPr>
              <a:t>Whistleblowing:</a:t>
            </a:r>
            <a:r>
              <a:rPr lang="en-US" sz="4000" dirty="0">
                <a:solidFill>
                  <a:srgbClr val="0070C0"/>
                </a:solidFill>
              </a:rPr>
              <a:t> </a:t>
            </a:r>
            <a:r>
              <a:rPr lang="en-US" sz="4900" dirty="0">
                <a:solidFill>
                  <a:srgbClr val="0070C0"/>
                </a:solidFill>
              </a:rPr>
              <a:t>The Path to a Culture of Denunciation or a Blessing for </a:t>
            </a:r>
            <a:r>
              <a:rPr lang="en-US" sz="4900" dirty="0" smtClean="0">
                <a:solidFill>
                  <a:srgbClr val="0070C0"/>
                </a:solidFill>
              </a:rPr>
              <a:t>Compliance?</a:t>
            </a:r>
            <a:endParaRPr lang="en-US" sz="4900" dirty="0">
              <a:solidFill>
                <a:srgbClr val="0070C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Rectangle 3"/>
          <p:cNvSpPr>
            <a:spLocks noGrp="1"/>
          </p:cNvSpPr>
          <p:nvPr>
            <p:ph type="subTitle" idx="1"/>
          </p:nvPr>
        </p:nvSpPr>
        <p:spPr>
          <a:xfrm>
            <a:off x="914400" y="2514600"/>
            <a:ext cx="7772400" cy="990600"/>
          </a:xfrm>
        </p:spPr>
        <p:txBody>
          <a:bodyPr>
            <a:normAutofit fontScale="77500" lnSpcReduction="20000"/>
          </a:bodyPr>
          <a:lstStyle>
            <a:extLst/>
          </a:lstStyle>
          <a:p>
            <a:r>
              <a:rPr lang="en-US" altLang="en-US" b="1" dirty="0"/>
              <a:t>XBHR Annual Conference</a:t>
            </a:r>
          </a:p>
          <a:p>
            <a:r>
              <a:rPr lang="en-US" altLang="en-US" dirty="0"/>
              <a:t>London</a:t>
            </a:r>
          </a:p>
          <a:p>
            <a:r>
              <a:rPr lang="en-US" altLang="en-US" dirty="0"/>
              <a:t>5-7 March </a:t>
            </a:r>
            <a:r>
              <a:rPr lang="en-US" altLang="en-US" dirty="0" smtClean="0"/>
              <a:t>2014</a:t>
            </a:r>
          </a:p>
          <a:p>
            <a:endParaRPr lang="en-US" b="1" dirty="0">
              <a:latin typeface="Calibri" pitchFamily="34" charset="0"/>
              <a:cs typeface="Calibri" pitchFamily="34" charset="0"/>
            </a:endParaRPr>
          </a:p>
          <a:p>
            <a:endParaRPr lang="en-US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256D3EEF-DE4E-429D-8EC4-DDC531AFF587}" type="slidenum">
              <a:rPr lang="en-US" sz="1000" smtClean="0"/>
              <a:pPr algn="r"/>
              <a:t>1</a:t>
            </a:fld>
            <a:endParaRPr lang="en-US" sz="1000" dirty="0"/>
          </a:p>
        </p:txBody>
      </p:sp>
      <p:sp>
        <p:nvSpPr>
          <p:cNvPr id="4" name="TextBox 3"/>
          <p:cNvSpPr txBox="1"/>
          <p:nvPr/>
        </p:nvSpPr>
        <p:spPr>
          <a:xfrm>
            <a:off x="657577" y="3886200"/>
            <a:ext cx="8153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 smtClean="0"/>
              <a:t>Gerlind Wisskirchen</a:t>
            </a:r>
            <a:r>
              <a:rPr lang="en-US" dirty="0" smtClean="0"/>
              <a:t>, CMS Hasche Sigle</a:t>
            </a:r>
          </a:p>
          <a:p>
            <a:pPr algn="r"/>
            <a:r>
              <a:rPr lang="en-US" b="1" dirty="0" smtClean="0"/>
              <a:t>Gunda Niehaus</a:t>
            </a:r>
            <a:r>
              <a:rPr lang="en-US" dirty="0" smtClean="0"/>
              <a:t>, Procter and Gamble</a:t>
            </a:r>
          </a:p>
          <a:p>
            <a:pPr algn="r"/>
            <a:r>
              <a:rPr lang="en-US" b="1" dirty="0" smtClean="0"/>
              <a:t>David W. Garland</a:t>
            </a:r>
            <a:r>
              <a:rPr lang="en-US" dirty="0" smtClean="0"/>
              <a:t>, Epstein Becker &amp; Green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z="1000" dirty="0">
              <a:solidFill>
                <a:sysClr val="windowText" lastClr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381000" y="228600"/>
            <a:ext cx="8305800" cy="838200"/>
          </a:xfrm>
        </p:spPr>
        <p:txBody>
          <a:bodyPr>
            <a:normAutofit fontScale="92500"/>
          </a:bodyPr>
          <a:lstStyle/>
          <a:p>
            <a:pPr algn="ctr"/>
            <a:r>
              <a:rPr lang="en-US" sz="2800" dirty="0" smtClean="0"/>
              <a:t>Extraterritorial Application of Whistleblower Laws </a:t>
            </a:r>
            <a:endParaRPr lang="en-US" sz="1500" i="1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1295400"/>
            <a:ext cx="8458200" cy="5181600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20000"/>
              </a:lnSpc>
              <a:spcBef>
                <a:spcPts val="300"/>
              </a:spcBef>
              <a:spcAft>
                <a:spcPts val="600"/>
              </a:spcAft>
              <a:buNone/>
            </a:pPr>
            <a:r>
              <a:rPr lang="en-US" u="sng" dirty="0" smtClean="0"/>
              <a:t>Decisions of courts and ARB on extraterritoriality</a:t>
            </a:r>
            <a:r>
              <a:rPr lang="en-US" dirty="0" smtClean="0"/>
              <a:t>:</a:t>
            </a:r>
          </a:p>
          <a:p>
            <a:pPr marL="338138" indent="-280988">
              <a:lnSpc>
                <a:spcPct val="120000"/>
              </a:lnSpc>
              <a:spcBef>
                <a:spcPts val="3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n-US" i="1" dirty="0" smtClean="0"/>
              <a:t>Asadi v. GE Energy </a:t>
            </a:r>
            <a:r>
              <a:rPr lang="en-US" dirty="0" smtClean="0"/>
              <a:t>(5</a:t>
            </a:r>
            <a:r>
              <a:rPr lang="en-US" baseline="30000" dirty="0" smtClean="0"/>
              <a:t>th</a:t>
            </a:r>
            <a:r>
              <a:rPr lang="en-US" dirty="0" smtClean="0"/>
              <a:t> Cir.)</a:t>
            </a:r>
          </a:p>
          <a:p>
            <a:pPr marL="338138" indent="-280988">
              <a:lnSpc>
                <a:spcPct val="120000"/>
              </a:lnSpc>
              <a:spcBef>
                <a:spcPts val="3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n-US" i="1" dirty="0" smtClean="0"/>
              <a:t>Carnero v. Boston Scientific Crop</a:t>
            </a:r>
            <a:r>
              <a:rPr lang="en-US" dirty="0" smtClean="0"/>
              <a:t>. (1</a:t>
            </a:r>
            <a:r>
              <a:rPr lang="en-US" baseline="30000" dirty="0" smtClean="0"/>
              <a:t>st</a:t>
            </a:r>
            <a:r>
              <a:rPr lang="en-US" dirty="0" smtClean="0"/>
              <a:t> Cir. 2006)</a:t>
            </a:r>
          </a:p>
          <a:p>
            <a:pPr marL="338138" indent="-280988">
              <a:lnSpc>
                <a:spcPct val="120000"/>
              </a:lnSpc>
              <a:spcBef>
                <a:spcPts val="3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n-US" i="1" dirty="0" smtClean="0"/>
              <a:t>Villanueva v. Core Laboratories </a:t>
            </a:r>
            <a:r>
              <a:rPr lang="en-US" dirty="0" smtClean="0"/>
              <a:t>(ARB 2012)</a:t>
            </a:r>
          </a:p>
          <a:p>
            <a:pPr marL="338138" indent="-280988">
              <a:lnSpc>
                <a:spcPct val="120000"/>
              </a:lnSpc>
              <a:spcBef>
                <a:spcPts val="3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n-US" i="1" dirty="0" smtClean="0"/>
              <a:t>Liu v. Siemens AG  </a:t>
            </a:r>
            <a:r>
              <a:rPr lang="en-US" dirty="0" smtClean="0"/>
              <a:t>(S.D.N.Y. Nov. 2013)</a:t>
            </a:r>
          </a:p>
          <a:p>
            <a:pPr marL="338138" indent="-280988">
              <a:lnSpc>
                <a:spcPct val="120000"/>
              </a:lnSpc>
              <a:spcBef>
                <a:spcPts val="3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n-US" dirty="0" smtClean="0"/>
              <a:t>But </a:t>
            </a:r>
            <a:r>
              <a:rPr lang="en-US" i="1" dirty="0" smtClean="0"/>
              <a:t>see</a:t>
            </a:r>
            <a:r>
              <a:rPr lang="en-US" dirty="0" smtClean="0"/>
              <a:t>: </a:t>
            </a:r>
            <a:r>
              <a:rPr lang="en-US" i="1" dirty="0" smtClean="0"/>
              <a:t>O’Mahoney v. Accenture Ltd.</a:t>
            </a:r>
            <a:r>
              <a:rPr lang="en-US" dirty="0" smtClean="0"/>
              <a:t> (S.D.N.Y. 2008)</a:t>
            </a:r>
          </a:p>
          <a:p>
            <a:pPr marL="0" indent="0">
              <a:lnSpc>
                <a:spcPct val="120000"/>
              </a:lnSpc>
              <a:spcBef>
                <a:spcPts val="300"/>
              </a:spcBef>
              <a:spcAft>
                <a:spcPts val="600"/>
              </a:spcAft>
              <a:buNone/>
            </a:pPr>
            <a:r>
              <a:rPr lang="en-US" u="sng" dirty="0" smtClean="0"/>
              <a:t>Effect of choice-of-law and forum clauses</a:t>
            </a:r>
            <a:r>
              <a:rPr lang="en-US" dirty="0" smtClean="0"/>
              <a:t>:</a:t>
            </a:r>
          </a:p>
          <a:p>
            <a:pPr marL="338138" indent="-280988">
              <a:spcBef>
                <a:spcPts val="300"/>
              </a:spcBef>
              <a:spcAft>
                <a:spcPts val="600"/>
              </a:spcAft>
              <a:buFont typeface="Wingdings" pitchFamily="2" charset="2"/>
              <a:buChar char="Ø"/>
              <a:tabLst>
                <a:tab pos="631825" algn="l"/>
              </a:tabLst>
            </a:pPr>
            <a:r>
              <a:rPr lang="en-US" i="1" dirty="0" smtClean="0"/>
              <a:t>Martinez v. Bloomberg LP</a:t>
            </a:r>
            <a:r>
              <a:rPr lang="en-US" dirty="0" smtClean="0"/>
              <a:t>, 2014 U.S. App. LEXIS 686 	(2d Cir. Jan. 14, 2014)</a:t>
            </a:r>
          </a:p>
          <a:p>
            <a:pPr marL="338138" indent="-280988">
              <a:lnSpc>
                <a:spcPct val="120000"/>
              </a:lnSpc>
              <a:spcBef>
                <a:spcPts val="3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n-US" i="1" dirty="0" smtClean="0"/>
              <a:t>Atlantic Marine v. U.S. Dist. Ct.</a:t>
            </a:r>
            <a:r>
              <a:rPr lang="en-US" dirty="0" smtClean="0"/>
              <a:t> (U.S. Dec. 2013)</a:t>
            </a:r>
          </a:p>
          <a:p>
            <a:pPr marL="225425" indent="0">
              <a:spcAft>
                <a:spcPts val="1800"/>
              </a:spcAft>
              <a:buNone/>
            </a:pPr>
            <a:endParaRPr lang="en-US" dirty="0" smtClean="0"/>
          </a:p>
          <a:p>
            <a:pPr marL="463550" indent="-350838">
              <a:buNone/>
            </a:pPr>
            <a:endParaRPr lang="en-US" sz="5100" dirty="0">
              <a:latin typeface="Calibri" pitchFamily="34" charset="0"/>
              <a:cs typeface="Calibri" pitchFamily="34" charset="0"/>
            </a:endParaRPr>
          </a:p>
          <a:p>
            <a:pPr marL="109728" indent="0">
              <a:buNone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256D3EEF-DE4E-429D-8EC4-DDC531AFF587}" type="slidenum">
              <a:rPr lang="en-US" sz="1000" smtClean="0"/>
              <a:pPr algn="r"/>
              <a:t>10</a:t>
            </a:fld>
            <a:endParaRPr lang="en-US" sz="10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z="100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3477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304800" y="228600"/>
            <a:ext cx="8534400" cy="990600"/>
          </a:xfrm>
        </p:spPr>
        <p:txBody>
          <a:bodyPr>
            <a:normAutofit/>
          </a:bodyPr>
          <a:lstStyle/>
          <a:p>
            <a:pPr algn="ctr"/>
            <a:r>
              <a:rPr lang="en-US" sz="2800" dirty="0" smtClean="0"/>
              <a:t>Implementing Whistleblower Hotlines in the EU</a:t>
            </a:r>
            <a:endParaRPr lang="en-US" sz="1500" i="1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04800" y="1371600"/>
            <a:ext cx="8458200" cy="5486400"/>
          </a:xfrm>
        </p:spPr>
        <p:txBody>
          <a:bodyPr>
            <a:normAutofit fontScale="70000" lnSpcReduction="20000"/>
          </a:bodyPr>
          <a:lstStyle/>
          <a:p>
            <a:pPr marL="395288" indent="-395288">
              <a:lnSpc>
                <a:spcPct val="120000"/>
              </a:lnSpc>
              <a:spcBef>
                <a:spcPts val="2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n-US" sz="3200" b="1" dirty="0" smtClean="0"/>
              <a:t>SOX Section 301</a:t>
            </a:r>
            <a:r>
              <a:rPr lang="en-US" sz="3200" dirty="0" smtClean="0"/>
              <a:t>:  Public companies must create mechanisms for handling employees’ anonymous complaints of financial concerns</a:t>
            </a:r>
          </a:p>
          <a:p>
            <a:pPr marL="395288" indent="-395288">
              <a:lnSpc>
                <a:spcPct val="120000"/>
              </a:lnSpc>
              <a:spcBef>
                <a:spcPts val="2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n-US" sz="3200" u="sng" dirty="0" smtClean="0"/>
              <a:t>But</a:t>
            </a:r>
            <a:r>
              <a:rPr lang="en-US" sz="3200" dirty="0" smtClean="0"/>
              <a:t>:  </a:t>
            </a:r>
            <a:r>
              <a:rPr lang="en-US" sz="3200" b="1" dirty="0" smtClean="0"/>
              <a:t>EU limitations</a:t>
            </a:r>
            <a:r>
              <a:rPr lang="en-US" sz="3200" dirty="0" smtClean="0"/>
              <a:t>:</a:t>
            </a:r>
          </a:p>
          <a:p>
            <a:pPr marL="914400" indent="-395288">
              <a:lnSpc>
                <a:spcPct val="120000"/>
              </a:lnSpc>
              <a:spcBef>
                <a:spcPts val="200"/>
              </a:spcBef>
              <a:spcAft>
                <a:spcPts val="600"/>
              </a:spcAft>
              <a:buFont typeface="Wingdings" pitchFamily="2" charset="2"/>
              <a:buChar char="ü"/>
              <a:tabLst>
                <a:tab pos="801688" algn="l"/>
              </a:tabLst>
            </a:pPr>
            <a:r>
              <a:rPr lang="en-US" sz="3200" dirty="0" smtClean="0"/>
              <a:t>Whistleblower system must be designed for exceptional cases</a:t>
            </a:r>
          </a:p>
          <a:p>
            <a:pPr marL="914400" indent="-395288">
              <a:lnSpc>
                <a:spcPct val="120000"/>
              </a:lnSpc>
              <a:spcBef>
                <a:spcPts val="200"/>
              </a:spcBef>
              <a:spcAft>
                <a:spcPts val="600"/>
              </a:spcAft>
              <a:buFont typeface="Wingdings" pitchFamily="2" charset="2"/>
              <a:buChar char="ü"/>
              <a:tabLst>
                <a:tab pos="801688" algn="l"/>
              </a:tabLst>
            </a:pPr>
            <a:r>
              <a:rPr lang="en-US" sz="3200" dirty="0" smtClean="0"/>
              <a:t>Whistleblower channel on constant anonymous basis not compatible with principle of fair data processing</a:t>
            </a:r>
          </a:p>
          <a:p>
            <a:pPr marL="914400" indent="-395288">
              <a:lnSpc>
                <a:spcPct val="120000"/>
              </a:lnSpc>
              <a:spcBef>
                <a:spcPts val="200"/>
              </a:spcBef>
              <a:spcAft>
                <a:spcPts val="600"/>
              </a:spcAft>
              <a:buFont typeface="Wingdings" pitchFamily="2" charset="2"/>
              <a:buChar char="ü"/>
              <a:tabLst>
                <a:tab pos="801688" algn="l"/>
              </a:tabLst>
            </a:pPr>
            <a:r>
              <a:rPr lang="en-US" sz="3200" dirty="0" smtClean="0"/>
              <a:t>Confidentiality/security of processing operations must be ensured</a:t>
            </a:r>
          </a:p>
          <a:p>
            <a:pPr marL="914400" indent="-395288">
              <a:lnSpc>
                <a:spcPct val="120000"/>
              </a:lnSpc>
              <a:spcBef>
                <a:spcPts val="200"/>
              </a:spcBef>
              <a:spcAft>
                <a:spcPts val="600"/>
              </a:spcAft>
              <a:buFont typeface="Wingdings" pitchFamily="2" charset="2"/>
              <a:buChar char="ü"/>
              <a:tabLst>
                <a:tab pos="801688" algn="l"/>
              </a:tabLst>
            </a:pPr>
            <a:r>
              <a:rPr lang="en-US" sz="3200" dirty="0" smtClean="0"/>
              <a:t>Aims of whistleblower channel must be included in code of conduct</a:t>
            </a:r>
          </a:p>
          <a:p>
            <a:pPr marL="914400" indent="-395288">
              <a:lnSpc>
                <a:spcPct val="120000"/>
              </a:lnSpc>
              <a:spcBef>
                <a:spcPts val="200"/>
              </a:spcBef>
              <a:spcAft>
                <a:spcPts val="600"/>
              </a:spcAft>
              <a:buFont typeface="Wingdings" pitchFamily="2" charset="2"/>
              <a:buChar char="ü"/>
              <a:tabLst>
                <a:tab pos="744538" algn="l"/>
              </a:tabLst>
            </a:pPr>
            <a:r>
              <a:rPr lang="en-US" sz="3200" dirty="0" smtClean="0"/>
              <a:t>Employees must be included about means of whistleblower channel</a:t>
            </a:r>
          </a:p>
          <a:p>
            <a:pPr marL="112712" lvl="0" indent="0">
              <a:spcAft>
                <a:spcPts val="1800"/>
              </a:spcAft>
              <a:buNone/>
            </a:pPr>
            <a:endParaRPr lang="en-US" sz="2800" dirty="0" smtClean="0"/>
          </a:p>
          <a:p>
            <a:pPr marL="463550" indent="-350838">
              <a:buNone/>
            </a:pPr>
            <a:endParaRPr lang="en-US" sz="5100" dirty="0">
              <a:latin typeface="Calibri" pitchFamily="34" charset="0"/>
              <a:cs typeface="Calibri" pitchFamily="34" charset="0"/>
            </a:endParaRPr>
          </a:p>
          <a:p>
            <a:pPr marL="109728" indent="0">
              <a:buNone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256D3EEF-DE4E-429D-8EC4-DDC531AFF587}" type="slidenum">
              <a:rPr lang="en-US" sz="1000" smtClean="0"/>
              <a:pPr algn="r"/>
              <a:t>11</a:t>
            </a:fld>
            <a:endParaRPr lang="en-US" sz="10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z="100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905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304800" y="152400"/>
            <a:ext cx="8534400" cy="609600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en-US" sz="2000" dirty="0" smtClean="0"/>
              <a:t>Implementing Whistleblower Hotlines/Channels </a:t>
            </a:r>
          </a:p>
          <a:p>
            <a:pPr algn="ctr"/>
            <a:r>
              <a:rPr lang="en-US" sz="2000" dirty="0" smtClean="0"/>
              <a:t>(EU-Wide Principles)</a:t>
            </a:r>
            <a:endParaRPr lang="en-US" sz="1500" i="1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04800" y="1371600"/>
            <a:ext cx="8458200" cy="5486400"/>
          </a:xfrm>
        </p:spPr>
        <p:txBody>
          <a:bodyPr>
            <a:normAutofit/>
          </a:bodyPr>
          <a:lstStyle/>
          <a:p>
            <a:pPr marL="112712" lvl="0" indent="0">
              <a:spcAft>
                <a:spcPts val="1800"/>
              </a:spcAft>
              <a:buNone/>
            </a:pPr>
            <a:endParaRPr lang="en-US" sz="2800" dirty="0" smtClean="0"/>
          </a:p>
          <a:p>
            <a:pPr marL="463550" indent="-350838">
              <a:buNone/>
            </a:pPr>
            <a:endParaRPr lang="en-US" sz="5100" dirty="0">
              <a:latin typeface="Calibri" pitchFamily="34" charset="0"/>
              <a:cs typeface="Calibri" pitchFamily="34" charset="0"/>
            </a:endParaRPr>
          </a:p>
          <a:p>
            <a:pPr marL="109728" indent="0">
              <a:buNone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256D3EEF-DE4E-429D-8EC4-DDC531AFF587}" type="slidenum">
              <a:rPr lang="en-US" sz="1000" smtClean="0"/>
              <a:pPr algn="r"/>
              <a:t>12</a:t>
            </a:fld>
            <a:endParaRPr lang="en-US" sz="1000" dirty="0"/>
          </a:p>
        </p:txBody>
      </p:sp>
      <p:graphicFrame>
        <p:nvGraphicFramePr>
          <p:cNvPr id="8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56448370"/>
              </p:ext>
            </p:extLst>
          </p:nvPr>
        </p:nvGraphicFramePr>
        <p:xfrm>
          <a:off x="304800" y="914401"/>
          <a:ext cx="8534400" cy="5040425"/>
        </p:xfrm>
        <a:graphic>
          <a:graphicData uri="http://schemas.openxmlformats.org/drawingml/2006/table">
            <a:tbl>
              <a:tblPr firstRow="1" bandRow="1">
                <a:effectLst/>
                <a:tableStyleId>{B301B821-A1FF-4177-AEE7-76D212191A09}</a:tableStyleId>
              </a:tblPr>
              <a:tblGrid>
                <a:gridCol w="2971800"/>
                <a:gridCol w="3124200"/>
                <a:gridCol w="2438400"/>
              </a:tblGrid>
              <a:tr h="327849">
                <a:tc>
                  <a:txBody>
                    <a:bodyPr/>
                    <a:lstStyle/>
                    <a:p>
                      <a:pPr algn="ctr"/>
                      <a:endParaRPr lang="en-US" sz="1600" b="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France</a:t>
                      </a:r>
                      <a:endParaRPr lang="en-US" sz="1600" b="1" dirty="0">
                        <a:ln cap="rnd" cmpd="sng"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>
                          <a:innerShdw blurRad="114300">
                            <a:prstClr val="black"/>
                          </a:innerShdw>
                        </a:effectLst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Germany/UK</a:t>
                      </a:r>
                      <a:endParaRPr lang="en-US" sz="1600" b="1" dirty="0">
                        <a:ln cap="rnd" cmpd="sng"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>
                          <a:innerShdw blurRad="114300">
                            <a:prstClr val="black"/>
                          </a:innerShdw>
                        </a:effectLst>
                        <a:latin typeface="+mn-lt"/>
                      </a:endParaRPr>
                    </a:p>
                  </a:txBody>
                  <a:tcPr anchor="ctr"/>
                </a:tc>
              </a:tr>
              <a:tr h="865087">
                <a:tc>
                  <a:txBody>
                    <a:bodyPr/>
                    <a:lstStyle/>
                    <a:p>
                      <a:pPr marL="119063" indent="0" algn="l">
                        <a:tabLst>
                          <a:tab pos="2514600" algn="l"/>
                        </a:tabLs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+mn-lt"/>
                          <a:cs typeface="Lucida Sans Unicode" pitchFamily="34" charset="0"/>
                        </a:rPr>
                        <a:t>Restrictions</a:t>
                      </a: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  <a:latin typeface="+mn-lt"/>
                          <a:cs typeface="Lucida Sans Unicode" pitchFamily="34" charset="0"/>
                        </a:rPr>
                        <a:t> on subject </a:t>
                      </a:r>
                    </a:p>
                    <a:p>
                      <a:pPr marL="119063" indent="0" algn="l">
                        <a:tabLst/>
                      </a:pP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  <a:latin typeface="+mn-lt"/>
                          <a:cs typeface="Lucida Sans Unicode" pitchFamily="34" charset="0"/>
                        </a:rPr>
                        <a:t>matter of complaints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+mn-lt"/>
                        <a:cs typeface="Lucida Sans Unicode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ctr">
                        <a:tabLst/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Only serious risks to </a:t>
                      </a:r>
                    </a:p>
                    <a:p>
                      <a:pPr marL="0" indent="0" algn="ctr">
                        <a:tabLst/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company (relating to accounting, financial auditing,</a:t>
                      </a: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bribery, etc.)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No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711008">
                <a:tc>
                  <a:txBody>
                    <a:bodyPr/>
                    <a:lstStyle/>
                    <a:p>
                      <a:pPr marL="119063" indent="0" algn="l">
                        <a:tabLst/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+mn-lt"/>
                          <a:cs typeface="Lucida Sans Unicode" pitchFamily="34" charset="0"/>
                        </a:rPr>
                        <a:t>Anonymous reporting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+mn-lt"/>
                        <a:cs typeface="Lucida Sans Unicode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Anonymous reporting </a:t>
                      </a:r>
                    </a:p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must be discouraged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Yes, provided that </a:t>
                      </a:r>
                    </a:p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use is proportional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667354">
                <a:tc>
                  <a:txBody>
                    <a:bodyPr/>
                    <a:lstStyle/>
                    <a:p>
                      <a:pPr marL="119063" indent="0" algn="l">
                        <a:tabLst/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+mn-lt"/>
                          <a:cs typeface="Lucida Sans Unicode" pitchFamily="34" charset="0"/>
                        </a:rPr>
                        <a:t>Restrictions applying to</a:t>
                      </a:r>
                    </a:p>
                    <a:p>
                      <a:pPr marL="119063" indent="0" algn="l">
                        <a:tabLst/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+mn-lt"/>
                          <a:cs typeface="Lucida Sans Unicode" pitchFamily="34" charset="0"/>
                        </a:rPr>
                        <a:t>addressee</a:t>
                      </a: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  <a:latin typeface="+mn-lt"/>
                          <a:cs typeface="Lucida Sans Unicode" pitchFamily="34" charset="0"/>
                        </a:rPr>
                        <a:t> of complaint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+mn-lt"/>
                        <a:cs typeface="Lucida Sans Unicode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Subject to data</a:t>
                      </a:r>
                    </a:p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protection regulations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Subject to data protection regulations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667354">
                <a:tc>
                  <a:txBody>
                    <a:bodyPr/>
                    <a:lstStyle/>
                    <a:p>
                      <a:pPr marL="119063" indent="0" algn="l">
                        <a:tabLst/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+mn-lt"/>
                          <a:cs typeface="Lucida Sans Unicode" pitchFamily="34" charset="0"/>
                        </a:rPr>
                        <a:t>Accused's right to be informed about whistleblowing report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+mn-lt"/>
                        <a:cs typeface="Lucida Sans Unicode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Yes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In general/Yes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1062822">
                <a:tc>
                  <a:txBody>
                    <a:bodyPr/>
                    <a:lstStyle/>
                    <a:p>
                      <a:pPr marL="119063" indent="0" algn="l">
                        <a:tabLst/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+mn-lt"/>
                          <a:cs typeface="Lucida Sans Unicode" pitchFamily="34" charset="0"/>
                        </a:rPr>
                        <a:t>Restrictions</a:t>
                      </a: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  <a:latin typeface="+mn-lt"/>
                          <a:cs typeface="Lucida Sans Unicode" pitchFamily="34" charset="0"/>
                        </a:rPr>
                        <a:t> on retaining  information related to complaint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+mn-lt"/>
                        <a:cs typeface="Lucida Sans Unicode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Data must generally be deleted</a:t>
                      </a: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within 2 months/after end of disciplinary measures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Retention of data </a:t>
                      </a:r>
                    </a:p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must be proportional</a:t>
                      </a: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</a:p>
                    <a:p>
                      <a:pPr algn="ctr"/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to purpose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715306">
                <a:tc>
                  <a:txBody>
                    <a:bodyPr/>
                    <a:lstStyle/>
                    <a:p>
                      <a:pPr marL="120650" indent="0" algn="l">
                        <a:spcBef>
                          <a:spcPts val="600"/>
                        </a:spcBef>
                        <a:tabLst/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+mn-lt"/>
                          <a:cs typeface="Lucida Sans Unicode" pitchFamily="34" charset="0"/>
                        </a:rPr>
                        <a:t>Prior</a:t>
                      </a: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  <a:latin typeface="+mn-lt"/>
                          <a:cs typeface="Lucida Sans Unicode" pitchFamily="34" charset="0"/>
                        </a:rPr>
                        <a:t> consultation with representative body on implementation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+mn-lt"/>
                        <a:cs typeface="Lucida Sans Unicode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Yes 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Yes/No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</a:tbl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z="100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2697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256D3EEF-DE4E-429D-8EC4-DDC531AFF587}" type="slidenum">
              <a:rPr lang="en-US" sz="1000" smtClean="0"/>
              <a:pPr algn="r"/>
              <a:t>13</a:t>
            </a:fld>
            <a:endParaRPr lang="en-US" sz="100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76200" y="228600"/>
            <a:ext cx="8839200" cy="838200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en-US" dirty="0" smtClean="0">
                <a:solidFill>
                  <a:srgbClr val="0070C0"/>
                </a:solidFill>
                <a:effectLst/>
              </a:rPr>
              <a:t>Interviewing the Whistleblower</a:t>
            </a:r>
            <a:endParaRPr lang="en-US" sz="1900" dirty="0">
              <a:solidFill>
                <a:srgbClr val="0070C0"/>
              </a:solidFill>
              <a:effectLst/>
            </a:endParaRPr>
          </a:p>
        </p:txBody>
      </p:sp>
      <p:sp>
        <p:nvSpPr>
          <p:cNvPr id="17" name="Content Placeholder 3"/>
          <p:cNvSpPr txBox="1">
            <a:spLocks/>
          </p:cNvSpPr>
          <p:nvPr/>
        </p:nvSpPr>
        <p:spPr>
          <a:xfrm>
            <a:off x="457200" y="1142999"/>
            <a:ext cx="8305800" cy="5105401"/>
          </a:xfrm>
          <a:prstGeom prst="rect">
            <a:avLst/>
          </a:prstGeom>
        </p:spPr>
        <p:txBody>
          <a:bodyPr>
            <a:normAutofit fontScale="55000" lnSpcReduction="20000"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519113" indent="-406400">
              <a:lnSpc>
                <a:spcPct val="120000"/>
              </a:lnSpc>
              <a:spcAft>
                <a:spcPts val="600"/>
              </a:spcAft>
              <a:buFont typeface="Wingdings" pitchFamily="2" charset="2"/>
              <a:buChar char="Ø"/>
            </a:pPr>
            <a:r>
              <a:rPr lang="en-US" sz="4500" dirty="0" smtClean="0"/>
              <a:t>Who conducts the interview? Role of local and US counsel, and HR</a:t>
            </a:r>
          </a:p>
          <a:p>
            <a:pPr marL="519113" indent="-406400">
              <a:lnSpc>
                <a:spcPct val="120000"/>
              </a:lnSpc>
              <a:spcAft>
                <a:spcPts val="600"/>
              </a:spcAft>
              <a:buFont typeface="Wingdings" pitchFamily="2" charset="2"/>
              <a:buChar char="Ø"/>
            </a:pPr>
            <a:r>
              <a:rPr lang="en-US" sz="4500" dirty="0" smtClean="0"/>
              <a:t>Attorney as interviewer: ethical issues overseas?</a:t>
            </a:r>
          </a:p>
          <a:p>
            <a:pPr marL="519113" indent="-406400">
              <a:lnSpc>
                <a:spcPct val="120000"/>
              </a:lnSpc>
              <a:spcAft>
                <a:spcPts val="600"/>
              </a:spcAft>
              <a:buFont typeface="Wingdings" pitchFamily="2" charset="2"/>
              <a:buChar char="Ø"/>
            </a:pPr>
            <a:r>
              <a:rPr lang="en-US" sz="4500" dirty="0" smtClean="0"/>
              <a:t>Right to retained counsel?</a:t>
            </a:r>
          </a:p>
          <a:p>
            <a:pPr marL="519113" indent="-406400">
              <a:lnSpc>
                <a:spcPct val="120000"/>
              </a:lnSpc>
              <a:spcAft>
                <a:spcPts val="600"/>
              </a:spcAft>
              <a:buFont typeface="Wingdings" pitchFamily="2" charset="2"/>
              <a:buChar char="Ø"/>
            </a:pPr>
            <a:r>
              <a:rPr lang="en-US" sz="4500" dirty="0" smtClean="0"/>
              <a:t>Other employee representatives?</a:t>
            </a:r>
          </a:p>
          <a:p>
            <a:pPr marL="519113" indent="-406400">
              <a:lnSpc>
                <a:spcPct val="120000"/>
              </a:lnSpc>
              <a:spcAft>
                <a:spcPts val="600"/>
              </a:spcAft>
              <a:buFont typeface="Wingdings" pitchFamily="2" charset="2"/>
              <a:buChar char="Ø"/>
            </a:pPr>
            <a:r>
              <a:rPr lang="en-US" sz="4500" dirty="0" smtClean="0"/>
              <a:t>Hindrance on discipline?</a:t>
            </a:r>
          </a:p>
          <a:p>
            <a:pPr marL="519113" indent="-406400">
              <a:lnSpc>
                <a:spcPct val="120000"/>
              </a:lnSpc>
              <a:spcAft>
                <a:spcPts val="600"/>
              </a:spcAft>
              <a:buFont typeface="Wingdings" pitchFamily="2" charset="2"/>
              <a:buChar char="Ø"/>
            </a:pPr>
            <a:r>
              <a:rPr lang="en-US" sz="4500" dirty="0" smtClean="0"/>
              <a:t>Cultural differences, litigation-style questioning</a:t>
            </a:r>
          </a:p>
          <a:p>
            <a:pPr marL="519113" indent="-406400">
              <a:lnSpc>
                <a:spcPct val="120000"/>
              </a:lnSpc>
              <a:spcAft>
                <a:spcPts val="600"/>
              </a:spcAft>
              <a:buFont typeface="Wingdings" pitchFamily="2" charset="2"/>
              <a:buChar char="Ø"/>
            </a:pPr>
            <a:r>
              <a:rPr lang="en-US" sz="4500" dirty="0" smtClean="0"/>
              <a:t>Interpreters, cultural liaisons</a:t>
            </a:r>
          </a:p>
          <a:p>
            <a:pPr marL="519113" indent="-406400">
              <a:lnSpc>
                <a:spcPct val="120000"/>
              </a:lnSpc>
              <a:spcAft>
                <a:spcPts val="600"/>
              </a:spcAft>
              <a:buFont typeface="Wingdings" pitchFamily="2" charset="2"/>
              <a:buChar char="Ø"/>
            </a:pPr>
            <a:r>
              <a:rPr lang="en-US" sz="4500" dirty="0" smtClean="0"/>
              <a:t>Sharing results with whistleblower, attorney, or representative?</a:t>
            </a:r>
          </a:p>
          <a:p>
            <a:pPr marL="457200" indent="-457200">
              <a:buFont typeface="Wingdings" pitchFamily="2" charset="2"/>
              <a:buChar char="Ø"/>
            </a:pPr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z="100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9116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481328"/>
            <a:ext cx="8610600" cy="4525963"/>
          </a:xfrm>
        </p:spPr>
        <p:txBody>
          <a:bodyPr>
            <a:normAutofit/>
          </a:bodyPr>
          <a:lstStyle/>
          <a:p>
            <a:pPr marL="463550" lvl="0" indent="-406400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n-US" sz="3200" dirty="0" smtClean="0"/>
              <a:t>More </a:t>
            </a:r>
            <a:r>
              <a:rPr lang="en-US" sz="3200" dirty="0"/>
              <a:t>SEC awards to whistle-blowers</a:t>
            </a:r>
          </a:p>
          <a:p>
            <a:pPr marL="463550" indent="-406400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n-US" sz="3200" dirty="0"/>
              <a:t>More SEC activity against companies who retaliate against whistle-blowers</a:t>
            </a:r>
          </a:p>
          <a:p>
            <a:pPr marL="463550" lvl="0" indent="-406400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n-US" sz="3200" dirty="0"/>
              <a:t>More False Claims Act cases</a:t>
            </a:r>
          </a:p>
          <a:p>
            <a:pPr marL="463550" lvl="0" indent="-406400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n-US" sz="3200" dirty="0"/>
              <a:t>More litigation over whistle-blower statutes</a:t>
            </a:r>
          </a:p>
          <a:p>
            <a:pPr marL="463550" lvl="0" indent="-406400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n-US" sz="3200" dirty="0"/>
              <a:t>More efforts by companies to encourage internal reporting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256D3EEF-DE4E-429D-8EC4-DDC531AFF587}" type="slidenum">
              <a:rPr lang="en-US" sz="1000" smtClean="0"/>
              <a:pPr algn="r"/>
              <a:t>14</a:t>
            </a:fld>
            <a:endParaRPr lang="en-US" sz="10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1143000"/>
          </a:xfrm>
        </p:spPr>
        <p:txBody>
          <a:bodyPr>
            <a:noAutofit/>
          </a:bodyPr>
          <a:lstStyle/>
          <a:p>
            <a:r>
              <a:rPr lang="en-US" sz="3400" dirty="0">
                <a:solidFill>
                  <a:srgbClr val="0070C0"/>
                </a:solidFill>
              </a:rPr>
              <a:t>The Future of Whistle-Blowing in the 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z="100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9062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256D3EEF-DE4E-429D-8EC4-DDC531AFF587}" type="slidenum">
              <a:rPr lang="en-US" sz="1000" smtClean="0"/>
              <a:pPr algn="r"/>
              <a:t>15</a:t>
            </a:fld>
            <a:endParaRPr lang="en-US" sz="10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838200"/>
          </a:xfrm>
        </p:spPr>
        <p:txBody>
          <a:bodyPr>
            <a:noAutofit/>
          </a:bodyPr>
          <a:lstStyle/>
          <a:p>
            <a:pPr algn="ctr"/>
            <a:r>
              <a:rPr lang="en-US" sz="4000" dirty="0" smtClean="0">
                <a:solidFill>
                  <a:srgbClr val="0070C0"/>
                </a:solidFill>
              </a:rPr>
              <a:t>Questions for Discussion</a:t>
            </a:r>
            <a:endParaRPr lang="en-US" sz="4000" dirty="0">
              <a:solidFill>
                <a:srgbClr val="0070C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28600" y="1143000"/>
            <a:ext cx="8686800" cy="36779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63550" indent="-463550">
              <a:spcAft>
                <a:spcPts val="600"/>
              </a:spcAft>
              <a:buClr>
                <a:srgbClr val="00B0F0"/>
              </a:buClr>
              <a:buFont typeface="Wingdings" pitchFamily="2" charset="2"/>
              <a:buChar char="Ø"/>
            </a:pPr>
            <a:r>
              <a:rPr lang="en-US" sz="3200" dirty="0"/>
              <a:t>How do global companies encourage compliance in view of differences in </a:t>
            </a:r>
            <a:r>
              <a:rPr lang="en-US" sz="3200" dirty="0" smtClean="0"/>
              <a:t>cultures/legal environment?</a:t>
            </a:r>
          </a:p>
          <a:p>
            <a:pPr marL="463550" indent="-463550">
              <a:buClr>
                <a:srgbClr val="00B0F0"/>
              </a:buClr>
              <a:buFont typeface="Wingdings" pitchFamily="2" charset="2"/>
              <a:buChar char="Ø"/>
            </a:pPr>
            <a:r>
              <a:rPr lang="en-US" sz="3200" dirty="0"/>
              <a:t>Why do we see much less of an emphasis on whistle-blowing in Europe than in the US?</a:t>
            </a:r>
          </a:p>
          <a:p>
            <a:pPr marL="282575" indent="-282575">
              <a:buClr>
                <a:srgbClr val="00B0F0"/>
              </a:buClr>
              <a:buFont typeface="Wingdings" pitchFamily="2" charset="2"/>
              <a:buChar char="Ø"/>
            </a:pPr>
            <a:endParaRPr lang="en-US" sz="36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z="100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4505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Back-up </a:t>
            </a:r>
            <a:r>
              <a:rPr lang="de-DE" dirty="0" err="1" smtClean="0"/>
              <a:t>Slides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z="1000" dirty="0">
              <a:solidFill>
                <a:sysClr val="windowText" lastClr="000000"/>
              </a:solidFill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256D3EEF-DE4E-429D-8EC4-DDC531AFF587}" type="slidenum">
              <a:rPr lang="en-US" sz="1000" smtClean="0"/>
              <a:pPr algn="r"/>
              <a:t>16</a:t>
            </a:fld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2613259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1706672"/>
              </p:ext>
            </p:extLst>
          </p:nvPr>
        </p:nvGraphicFramePr>
        <p:xfrm>
          <a:off x="685800" y="914400"/>
          <a:ext cx="3733800" cy="4489609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50800" dir="5400000" algn="ctr" rotWithShape="0">
                    <a:schemeClr val="bg1">
                      <a:lumMod val="95000"/>
                    </a:schemeClr>
                  </a:outerShdw>
                </a:effectLst>
                <a:tableStyleId>{B301B821-A1FF-4177-AEE7-76D212191A09}</a:tableStyleId>
              </a:tblPr>
              <a:tblGrid>
                <a:gridCol w="2022475"/>
                <a:gridCol w="1711325"/>
              </a:tblGrid>
              <a:tr h="2225040">
                <a:tc gridSpan="2">
                  <a:txBody>
                    <a:bodyPr/>
                    <a:lstStyle/>
                    <a:p>
                      <a:pPr marL="0" indent="0" algn="ctr">
                        <a:tabLst>
                          <a:tab pos="5768975" algn="l"/>
                        </a:tabLst>
                      </a:pPr>
                      <a:r>
                        <a:rPr lang="en-US" sz="1600" b="1" dirty="0" smtClean="0">
                          <a:solidFill>
                            <a:srgbClr val="0070C0"/>
                          </a:solidFill>
                          <a:effectLst>
                            <a:innerShdw blurRad="114300">
                              <a:prstClr val="black"/>
                            </a:innerShdw>
                          </a:effectLst>
                          <a:latin typeface="+mn-lt"/>
                          <a:cs typeface="Times New Roman" pitchFamily="18" charset="0"/>
                        </a:rPr>
                        <a:t>Do you</a:t>
                      </a:r>
                      <a:r>
                        <a:rPr lang="en-US" sz="1600" b="1" baseline="0" dirty="0" smtClean="0">
                          <a:solidFill>
                            <a:srgbClr val="0070C0"/>
                          </a:solidFill>
                          <a:effectLst>
                            <a:innerShdw blurRad="114300">
                              <a:prstClr val="black"/>
                            </a:innerShdw>
                          </a:effectLst>
                          <a:latin typeface="+mn-lt"/>
                          <a:cs typeface="Times New Roman" pitchFamily="18" charset="0"/>
                        </a:rPr>
                        <a:t> regard Edward Snowden, the national security consultant who released information to the media about the phone scanning program, as more of a traitor, or more of a whistle-blower?</a:t>
                      </a:r>
                      <a:endParaRPr lang="en-US" sz="1600" b="1" dirty="0">
                        <a:solidFill>
                          <a:srgbClr val="0070C0"/>
                        </a:solidFill>
                        <a:effectLst>
                          <a:innerShdw blurRad="114300">
                            <a:prstClr val="black"/>
                          </a:innerShdw>
                        </a:effectLst>
                        <a:latin typeface="+mn-lt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F8F69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47632"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n cap="rnd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Lucida Fax" pitchFamily="18" charset="0"/>
                        </a:rPr>
                        <a:t>AUGUST 1, 2013</a:t>
                      </a:r>
                      <a:endParaRPr lang="en-US" sz="1600" b="0" dirty="0">
                        <a:ln cap="rnd"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latin typeface="Lucida Fax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b="0" dirty="0">
                        <a:ln cap="rnd"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latin typeface="Lucida Fax" pitchFamily="18" charset="0"/>
                      </a:endParaRPr>
                    </a:p>
                  </a:txBody>
                  <a:tcPr anchor="b"/>
                </a:tc>
              </a:tr>
              <a:tr h="597746">
                <a:tc>
                  <a:txBody>
                    <a:bodyPr/>
                    <a:lstStyle/>
                    <a:p>
                      <a:pPr algn="r">
                        <a:tabLst/>
                      </a:pPr>
                      <a:r>
                        <a:rPr lang="en-US" sz="1600" b="1" dirty="0" smtClean="0">
                          <a:solidFill>
                            <a:srgbClr val="002060"/>
                          </a:solidFill>
                          <a:latin typeface="Lucida Fax" pitchFamily="18" charset="0"/>
                        </a:rPr>
                        <a:t>TRAITOR   </a:t>
                      </a:r>
                      <a:endParaRPr lang="en-US" sz="1600" b="1" dirty="0">
                        <a:solidFill>
                          <a:srgbClr val="002060"/>
                        </a:solidFill>
                        <a:latin typeface="Lucida Fax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Lucida Fax" pitchFamily="18" charset="0"/>
                        </a:rPr>
                        <a:t>34%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Lucida Fax" pitchFamily="18" charset="0"/>
                      </a:endParaRPr>
                    </a:p>
                  </a:txBody>
                  <a:tcPr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540071"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solidFill>
                            <a:srgbClr val="002060"/>
                          </a:solidFill>
                          <a:latin typeface="Lucida Fax" pitchFamily="18" charset="0"/>
                        </a:rPr>
                        <a:t>WHISTLE-BLOWER</a:t>
                      </a:r>
                      <a:endParaRPr lang="en-US" sz="1600" b="1" dirty="0">
                        <a:solidFill>
                          <a:srgbClr val="002060"/>
                        </a:solidFill>
                        <a:latin typeface="Lucida Fax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Lucida Fax" pitchFamily="18" charset="0"/>
                        </a:rPr>
                        <a:t>55%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Lucida Fax" pitchFamily="18" charset="0"/>
                      </a:endParaRPr>
                    </a:p>
                  </a:txBody>
                  <a:tcPr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540071"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solidFill>
                            <a:srgbClr val="002060"/>
                          </a:solidFill>
                          <a:latin typeface="Lucida Fax" pitchFamily="18" charset="0"/>
                        </a:rPr>
                        <a:t>DK/NA</a:t>
                      </a:r>
                      <a:endParaRPr lang="en-US" sz="1600" b="1" dirty="0">
                        <a:solidFill>
                          <a:srgbClr val="002060"/>
                        </a:solidFill>
                        <a:latin typeface="Lucida Fax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Lucida Fax" pitchFamily="18" charset="0"/>
                        </a:rPr>
                        <a:t>11%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Lucida Fax" pitchFamily="18" charset="0"/>
                      </a:endParaRPr>
                    </a:p>
                  </a:txBody>
                  <a:tcPr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256D3EEF-DE4E-429D-8EC4-DDC531AFF587}" type="slidenum">
              <a:rPr lang="en-US" sz="1000" smtClean="0"/>
              <a:pPr algn="r"/>
              <a:t>17</a:t>
            </a:fld>
            <a:endParaRPr lang="en-US" sz="1000" dirty="0"/>
          </a:p>
        </p:txBody>
      </p:sp>
      <p:sp>
        <p:nvSpPr>
          <p:cNvPr id="2" name="TextBox 1"/>
          <p:cNvSpPr txBox="1"/>
          <p:nvPr/>
        </p:nvSpPr>
        <p:spPr>
          <a:xfrm>
            <a:off x="914400" y="5486400"/>
            <a:ext cx="3505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 smtClean="0"/>
              <a:t>Quinnipiac University National Poll</a:t>
            </a:r>
            <a:endParaRPr lang="en-US" sz="1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z="1000" dirty="0">
              <a:solidFill>
                <a:sysClr val="windowText" lastClr="000000"/>
              </a:solidFill>
            </a:endParaRPr>
          </a:p>
        </p:txBody>
      </p:sp>
      <p:graphicFrame>
        <p:nvGraphicFramePr>
          <p:cNvPr id="6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20359680"/>
              </p:ext>
            </p:extLst>
          </p:nvPr>
        </p:nvGraphicFramePr>
        <p:xfrm>
          <a:off x="4800600" y="914400"/>
          <a:ext cx="3733800" cy="220980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50800" dir="5400000" algn="ctr" rotWithShape="0">
                    <a:schemeClr val="bg1">
                      <a:lumMod val="95000"/>
                    </a:schemeClr>
                  </a:outerShdw>
                </a:effectLst>
                <a:tableStyleId>{B301B821-A1FF-4177-AEE7-76D212191A09}</a:tableStyleId>
              </a:tblPr>
              <a:tblGrid>
                <a:gridCol w="3733800"/>
              </a:tblGrid>
              <a:tr h="2209800">
                <a:tc>
                  <a:txBody>
                    <a:bodyPr/>
                    <a:lstStyle/>
                    <a:p>
                      <a:pPr marL="0" indent="0" algn="ctr">
                        <a:tabLst>
                          <a:tab pos="5768975" algn="l"/>
                          <a:tab pos="7710488" algn="l"/>
                        </a:tabLst>
                      </a:pPr>
                      <a:r>
                        <a:rPr lang="en-US" sz="1600" b="1" dirty="0" smtClean="0">
                          <a:solidFill>
                            <a:srgbClr val="0070C0"/>
                          </a:solidFill>
                          <a:effectLst>
                            <a:innerShdw blurRad="114300">
                              <a:prstClr val="black"/>
                            </a:innerShdw>
                          </a:effectLst>
                          <a:latin typeface="+mn-lt"/>
                          <a:cs typeface="Times New Roman" pitchFamily="18" charset="0"/>
                        </a:rPr>
                        <a:t>Regardless</a:t>
                      </a:r>
                      <a:r>
                        <a:rPr lang="en-US" sz="1600" b="1" baseline="0" dirty="0" smtClean="0">
                          <a:solidFill>
                            <a:srgbClr val="0070C0"/>
                          </a:solidFill>
                          <a:effectLst>
                            <a:innerShdw blurRad="114300">
                              <a:prstClr val="black"/>
                            </a:innerShdw>
                          </a:effectLst>
                          <a:latin typeface="+mn-lt"/>
                          <a:cs typeface="Times New Roman" pitchFamily="18" charset="0"/>
                        </a:rPr>
                        <a:t> of whether or not he should be charged with a crime, do you think Snowden did the right thing or the wrong thing by disclosing the NSA intelligence-gathering efforts?</a:t>
                      </a:r>
                      <a:endParaRPr lang="en-US" sz="1600" b="1" dirty="0">
                        <a:solidFill>
                          <a:srgbClr val="0070C0"/>
                        </a:solidFill>
                        <a:effectLst>
                          <a:innerShdw blurRad="114300">
                            <a:prstClr val="black"/>
                          </a:innerShdw>
                        </a:effectLst>
                        <a:latin typeface="+mn-lt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F8F698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9853300"/>
              </p:ext>
            </p:extLst>
          </p:nvPr>
        </p:nvGraphicFramePr>
        <p:xfrm>
          <a:off x="4800600" y="3124200"/>
          <a:ext cx="3733958" cy="228600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50800" dir="5400000" algn="ctr" rotWithShape="0">
                    <a:schemeClr val="bg1">
                      <a:lumMod val="95000"/>
                    </a:schemeClr>
                  </a:outerShdw>
                </a:effectLst>
                <a:tableStyleId>{B301B821-A1FF-4177-AEE7-76D212191A09}</a:tableStyleId>
              </a:tblPr>
              <a:tblGrid>
                <a:gridCol w="1983740"/>
                <a:gridCol w="1750218"/>
              </a:tblGrid>
              <a:tr h="571500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0" dirty="0" smtClean="0">
                          <a:ln cap="rnd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Lucida Fax" pitchFamily="18" charset="0"/>
                        </a:rPr>
                        <a:t>November 17, 2013</a:t>
                      </a:r>
                    </a:p>
                    <a:p>
                      <a:pPr algn="ctr">
                        <a:lnSpc>
                          <a:spcPts val="600"/>
                        </a:lnSpc>
                        <a:spcAft>
                          <a:spcPts val="0"/>
                        </a:spcAft>
                      </a:pPr>
                      <a:endParaRPr lang="en-US" sz="1600" b="0" dirty="0">
                        <a:ln cap="rnd"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latin typeface="Lucida Fax" pitchFamily="18" charset="0"/>
                      </a:endParaRPr>
                    </a:p>
                  </a:txBody>
                  <a:tcPr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b="0" dirty="0">
                        <a:ln cap="rnd"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latin typeface="Lucida Fax" pitchFamily="18" charset="0"/>
                      </a:endParaRPr>
                    </a:p>
                  </a:txBody>
                  <a:tcPr anchor="b"/>
                </a:tc>
              </a:tr>
              <a:tr h="571500">
                <a:tc>
                  <a:txBody>
                    <a:bodyPr/>
                    <a:lstStyle/>
                    <a:p>
                      <a:pPr algn="r">
                        <a:tabLst/>
                      </a:pPr>
                      <a:r>
                        <a:rPr lang="en-US" sz="1600" b="1" cap="all" dirty="0" smtClean="0">
                          <a:solidFill>
                            <a:srgbClr val="002060"/>
                          </a:solidFill>
                          <a:latin typeface="Lucida Fax" pitchFamily="18" charset="0"/>
                        </a:rPr>
                        <a:t>Right</a:t>
                      </a:r>
                      <a:r>
                        <a:rPr lang="en-US" sz="1600" b="1" cap="all" baseline="0" dirty="0" smtClean="0">
                          <a:solidFill>
                            <a:srgbClr val="002060"/>
                          </a:solidFill>
                          <a:latin typeface="Lucida Fax" pitchFamily="18" charset="0"/>
                        </a:rPr>
                        <a:t> Thing</a:t>
                      </a:r>
                      <a:r>
                        <a:rPr lang="en-US" sz="1600" b="1" cap="all" dirty="0" smtClean="0">
                          <a:solidFill>
                            <a:srgbClr val="002060"/>
                          </a:solidFill>
                          <a:latin typeface="Lucida Fax" pitchFamily="18" charset="0"/>
                        </a:rPr>
                        <a:t>   </a:t>
                      </a:r>
                      <a:endParaRPr lang="en-US" sz="1600" b="1" cap="all" dirty="0">
                        <a:solidFill>
                          <a:srgbClr val="002060"/>
                        </a:solidFill>
                        <a:latin typeface="Lucida Fax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Lucida Fax" pitchFamily="18" charset="0"/>
                        </a:rPr>
                        <a:t>37%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Lucida Fax" pitchFamily="18" charset="0"/>
                      </a:endParaRPr>
                    </a:p>
                  </a:txBody>
                  <a:tcPr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algn="r"/>
                      <a:r>
                        <a:rPr lang="en-US" sz="1600" b="1" cap="all" dirty="0" smtClean="0">
                          <a:solidFill>
                            <a:srgbClr val="002060"/>
                          </a:solidFill>
                          <a:latin typeface="Lucida Fax" pitchFamily="18" charset="0"/>
                        </a:rPr>
                        <a:t>Wrong</a:t>
                      </a:r>
                      <a:r>
                        <a:rPr lang="en-US" sz="1600" b="1" cap="all" baseline="0" dirty="0" smtClean="0">
                          <a:solidFill>
                            <a:srgbClr val="002060"/>
                          </a:solidFill>
                          <a:latin typeface="Lucida Fax" pitchFamily="18" charset="0"/>
                        </a:rPr>
                        <a:t> Thing</a:t>
                      </a:r>
                      <a:endParaRPr lang="en-US" sz="1600" b="1" cap="all" dirty="0">
                        <a:solidFill>
                          <a:srgbClr val="002060"/>
                        </a:solidFill>
                        <a:latin typeface="Lucida Fax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Lucida Fax" pitchFamily="18" charset="0"/>
                        </a:rPr>
                        <a:t>55%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Lucida Fax" pitchFamily="18" charset="0"/>
                      </a:endParaRPr>
                    </a:p>
                  </a:txBody>
                  <a:tcPr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algn="r"/>
                      <a:r>
                        <a:rPr lang="en-US" sz="1600" b="1" cap="all" dirty="0" smtClean="0">
                          <a:solidFill>
                            <a:srgbClr val="002060"/>
                          </a:solidFill>
                          <a:latin typeface="Lucida Fax" pitchFamily="18" charset="0"/>
                        </a:rPr>
                        <a:t>No</a:t>
                      </a:r>
                      <a:r>
                        <a:rPr lang="en-US" sz="1600" b="1" cap="all" baseline="0" dirty="0" smtClean="0">
                          <a:solidFill>
                            <a:srgbClr val="002060"/>
                          </a:solidFill>
                          <a:latin typeface="Lucida Fax" pitchFamily="18" charset="0"/>
                        </a:rPr>
                        <a:t> Opinion</a:t>
                      </a:r>
                      <a:endParaRPr lang="en-US" sz="1600" b="1" cap="all" dirty="0">
                        <a:solidFill>
                          <a:srgbClr val="002060"/>
                        </a:solidFill>
                        <a:latin typeface="Lucida Fax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Lucida Fax" pitchFamily="18" charset="0"/>
                        </a:rPr>
                        <a:t>8%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Lucida Fax" pitchFamily="18" charset="0"/>
                      </a:endParaRPr>
                    </a:p>
                  </a:txBody>
                  <a:tcPr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</a:tbl>
          </a:graphicData>
        </a:graphic>
      </p:graphicFrame>
      <p:sp>
        <p:nvSpPr>
          <p:cNvPr id="8" name="TextBox 1"/>
          <p:cNvSpPr txBox="1"/>
          <p:nvPr/>
        </p:nvSpPr>
        <p:spPr>
          <a:xfrm>
            <a:off x="4800600" y="5486400"/>
            <a:ext cx="3733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 smtClean="0"/>
              <a:t>ABC News/Washington Post Poll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817497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256D3EEF-DE4E-429D-8EC4-DDC531AFF587}" type="slidenum">
              <a:rPr lang="en-US" sz="1000" smtClean="0"/>
              <a:pPr algn="r"/>
              <a:t>18</a:t>
            </a:fld>
            <a:endParaRPr lang="en-US" sz="100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52400" y="228600"/>
            <a:ext cx="8686800" cy="1295400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>
              <a:spcAft>
                <a:spcPts val="600"/>
              </a:spcAft>
            </a:pPr>
            <a:r>
              <a:rPr lang="en-US" sz="3400" i="1" dirty="0" smtClean="0">
                <a:solidFill>
                  <a:srgbClr val="0070C0"/>
                </a:solidFill>
                <a:effectLst/>
              </a:rPr>
              <a:t>New </a:t>
            </a:r>
            <a:r>
              <a:rPr lang="en-US" sz="3400" i="1" dirty="0">
                <a:solidFill>
                  <a:srgbClr val="0070C0"/>
                </a:solidFill>
                <a:effectLst/>
              </a:rPr>
              <a:t>York Times</a:t>
            </a:r>
            <a:r>
              <a:rPr lang="en-US" sz="3400" dirty="0">
                <a:solidFill>
                  <a:srgbClr val="0070C0"/>
                </a:solidFill>
                <a:effectLst/>
              </a:rPr>
              <a:t>: </a:t>
            </a:r>
            <a:endParaRPr lang="en-US" sz="3400" dirty="0" smtClean="0">
              <a:solidFill>
                <a:srgbClr val="0070C0"/>
              </a:solidFill>
              <a:effectLst/>
            </a:endParaRPr>
          </a:p>
          <a:p>
            <a:pPr algn="ctr"/>
            <a:r>
              <a:rPr lang="en-US" sz="3400" dirty="0" smtClean="0">
                <a:solidFill>
                  <a:srgbClr val="0070C0"/>
                </a:solidFill>
                <a:effectLst/>
              </a:rPr>
              <a:t>“</a:t>
            </a:r>
            <a:r>
              <a:rPr lang="en-US" sz="3400" dirty="0">
                <a:solidFill>
                  <a:srgbClr val="0070C0"/>
                </a:solidFill>
                <a:effectLst/>
              </a:rPr>
              <a:t>Edward Snowden, Whistle-Blower”</a:t>
            </a:r>
            <a:r>
              <a:rPr lang="en-US" sz="3400" dirty="0">
                <a:effectLst/>
              </a:rPr>
              <a:t> </a:t>
            </a:r>
          </a:p>
        </p:txBody>
      </p:sp>
      <p:sp>
        <p:nvSpPr>
          <p:cNvPr id="4" name="Rectangle 3"/>
          <p:cNvSpPr/>
          <p:nvPr/>
        </p:nvSpPr>
        <p:spPr>
          <a:xfrm>
            <a:off x="685800" y="1806222"/>
            <a:ext cx="8153400" cy="50475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“It is time for the United States to offer Mr. Snowden … [a] substantially reduced punishment in light of </a:t>
            </a:r>
            <a:r>
              <a:rPr lang="en-US" sz="2400" i="1" dirty="0"/>
              <a:t>his role as a whistle-blower</a:t>
            </a:r>
            <a:r>
              <a:rPr lang="en-US" sz="2400" dirty="0"/>
              <a:t>, and have the hope of a life advocating for greater privacy and far stronger oversight of the runaway intelligence community</a:t>
            </a:r>
            <a:r>
              <a:rPr lang="en-US" sz="2400" dirty="0" smtClean="0"/>
              <a:t>.”</a:t>
            </a:r>
          </a:p>
          <a:p>
            <a:endParaRPr lang="en-US" sz="2400" dirty="0"/>
          </a:p>
          <a:p>
            <a:pPr>
              <a:spcAft>
                <a:spcPts val="1200"/>
              </a:spcAft>
            </a:pPr>
            <a:r>
              <a:rPr lang="en-US" sz="2400" dirty="0"/>
              <a:t>“… Mr. Snowden was clearly justified in believing that the only way to blow the whistle on this kind of intelligence-gathering was to expose it to the public and the resulting furor do the work his superiors would not.”</a:t>
            </a:r>
          </a:p>
          <a:p>
            <a:pPr algn="r"/>
            <a:r>
              <a:rPr lang="en-US" sz="2400" dirty="0"/>
              <a:t>                    Editorial, 1 January 2014</a:t>
            </a:r>
          </a:p>
          <a:p>
            <a:endParaRPr lang="en-US" sz="24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z="100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8141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3200" dirty="0" smtClean="0"/>
              <a:t>Reputation </a:t>
            </a:r>
            <a:r>
              <a:rPr lang="de-DE" sz="3200" dirty="0" err="1" smtClean="0"/>
              <a:t>of</a:t>
            </a:r>
            <a:r>
              <a:rPr lang="de-DE" sz="3200" dirty="0" smtClean="0"/>
              <a:t> </a:t>
            </a:r>
            <a:r>
              <a:rPr lang="de-DE" sz="3200" dirty="0" err="1" smtClean="0"/>
              <a:t>whistleblowers</a:t>
            </a:r>
            <a:endParaRPr lang="de-DE" sz="3200" dirty="0" smtClean="0"/>
          </a:p>
          <a:p>
            <a:r>
              <a:rPr lang="de-DE" sz="3200" dirty="0" err="1"/>
              <a:t>Statistics</a:t>
            </a:r>
            <a:r>
              <a:rPr lang="de-DE" sz="3200" dirty="0"/>
              <a:t> </a:t>
            </a:r>
            <a:r>
              <a:rPr lang="de-DE" sz="3200" dirty="0" err="1"/>
              <a:t>about</a:t>
            </a:r>
            <a:r>
              <a:rPr lang="de-DE" sz="3200" dirty="0"/>
              <a:t> </a:t>
            </a:r>
            <a:r>
              <a:rPr lang="de-DE" sz="3200" dirty="0" err="1"/>
              <a:t>whistleblowing</a:t>
            </a:r>
            <a:endParaRPr lang="de-DE" sz="3200" dirty="0"/>
          </a:p>
          <a:p>
            <a:r>
              <a:rPr lang="de-DE" sz="3200" dirty="0" err="1" smtClean="0"/>
              <a:t>Protection</a:t>
            </a:r>
            <a:r>
              <a:rPr lang="de-DE" sz="3200" dirty="0" smtClean="0"/>
              <a:t> </a:t>
            </a:r>
            <a:r>
              <a:rPr lang="de-DE" sz="3200" dirty="0" err="1" smtClean="0"/>
              <a:t>and</a:t>
            </a:r>
            <a:r>
              <a:rPr lang="de-DE" sz="3200" dirty="0" smtClean="0"/>
              <a:t> </a:t>
            </a:r>
            <a:r>
              <a:rPr lang="de-DE" sz="3200" dirty="0" err="1" smtClean="0"/>
              <a:t>bounty</a:t>
            </a:r>
            <a:r>
              <a:rPr lang="de-DE" sz="3200" dirty="0" smtClean="0"/>
              <a:t> </a:t>
            </a:r>
            <a:r>
              <a:rPr lang="de-DE" sz="3200" dirty="0" err="1" smtClean="0"/>
              <a:t>laws</a:t>
            </a:r>
            <a:r>
              <a:rPr lang="de-DE" sz="3200" dirty="0" smtClean="0"/>
              <a:t> </a:t>
            </a:r>
            <a:r>
              <a:rPr lang="de-DE" sz="3200" dirty="0" err="1" smtClean="0"/>
              <a:t>and</a:t>
            </a:r>
            <a:r>
              <a:rPr lang="de-DE" sz="3200" dirty="0" smtClean="0"/>
              <a:t> </a:t>
            </a:r>
            <a:r>
              <a:rPr lang="de-DE" sz="3200" dirty="0" err="1" smtClean="0"/>
              <a:t>their</a:t>
            </a:r>
            <a:r>
              <a:rPr lang="de-DE" sz="3200" dirty="0" smtClean="0"/>
              <a:t> extraterritorial </a:t>
            </a:r>
            <a:r>
              <a:rPr lang="de-DE" sz="3200" dirty="0" err="1" smtClean="0"/>
              <a:t>application</a:t>
            </a:r>
            <a:endParaRPr lang="de-DE" sz="3200" dirty="0" smtClean="0"/>
          </a:p>
          <a:p>
            <a:r>
              <a:rPr lang="de-DE" sz="3200" dirty="0" err="1" smtClean="0"/>
              <a:t>Introducing</a:t>
            </a:r>
            <a:r>
              <a:rPr lang="de-DE" sz="3200" dirty="0" smtClean="0"/>
              <a:t> </a:t>
            </a:r>
            <a:r>
              <a:rPr lang="de-DE" sz="3200" dirty="0" err="1" smtClean="0"/>
              <a:t>whistleblower</a:t>
            </a:r>
            <a:r>
              <a:rPr lang="de-DE" sz="3200" dirty="0" smtClean="0"/>
              <a:t> </a:t>
            </a:r>
            <a:r>
              <a:rPr lang="de-DE" sz="3200" dirty="0" err="1" smtClean="0"/>
              <a:t>hotlines</a:t>
            </a:r>
            <a:endParaRPr lang="de-DE" sz="3200" dirty="0" smtClean="0"/>
          </a:p>
          <a:p>
            <a:r>
              <a:rPr lang="de-DE" sz="3200" dirty="0" err="1" smtClean="0"/>
              <a:t>Interviewing</a:t>
            </a:r>
            <a:r>
              <a:rPr lang="de-DE" sz="3200" dirty="0" smtClean="0"/>
              <a:t> </a:t>
            </a:r>
            <a:r>
              <a:rPr lang="de-DE" sz="3200" dirty="0" err="1" smtClean="0"/>
              <a:t>the</a:t>
            </a:r>
            <a:r>
              <a:rPr lang="de-DE" sz="3200" dirty="0" smtClean="0"/>
              <a:t> </a:t>
            </a:r>
            <a:r>
              <a:rPr lang="de-DE" sz="3200" dirty="0" err="1" smtClean="0"/>
              <a:t>whistleblower</a:t>
            </a:r>
            <a:endParaRPr lang="de-DE" sz="3200" dirty="0" smtClean="0"/>
          </a:p>
          <a:p>
            <a:r>
              <a:rPr lang="de-DE" sz="3200" dirty="0" smtClean="0"/>
              <a:t>The </a:t>
            </a:r>
            <a:r>
              <a:rPr lang="de-DE" sz="3200" dirty="0" err="1" smtClean="0"/>
              <a:t>future</a:t>
            </a:r>
            <a:r>
              <a:rPr lang="de-DE" sz="3200" dirty="0" smtClean="0"/>
              <a:t> </a:t>
            </a:r>
            <a:r>
              <a:rPr lang="de-DE" sz="3200" dirty="0" err="1" smtClean="0"/>
              <a:t>of</a:t>
            </a:r>
            <a:r>
              <a:rPr lang="de-DE" sz="3200" dirty="0" smtClean="0"/>
              <a:t> </a:t>
            </a:r>
            <a:r>
              <a:rPr lang="de-DE" sz="3200" dirty="0" err="1" smtClean="0"/>
              <a:t>whistleblowing</a:t>
            </a:r>
            <a:endParaRPr lang="de-DE" sz="3200" dirty="0" smtClean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z="1000" dirty="0">
              <a:solidFill>
                <a:sysClr val="windowText" lastClr="000000"/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256D3EEF-DE4E-429D-8EC4-DDC531AFF587}" type="slidenum">
              <a:rPr lang="en-US" sz="1000" smtClean="0"/>
              <a:pPr algn="r"/>
              <a:t>2</a:t>
            </a:fld>
            <a:endParaRPr lang="en-US" sz="1000" dirty="0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4400" dirty="0" err="1">
                <a:solidFill>
                  <a:srgbClr val="0070C0"/>
                </a:solidFill>
              </a:rPr>
              <a:t>Discussion</a:t>
            </a:r>
            <a:r>
              <a:rPr lang="de-DE" sz="4400" dirty="0">
                <a:solidFill>
                  <a:srgbClr val="0070C0"/>
                </a:solidFill>
              </a:rPr>
              <a:t> Points</a:t>
            </a:r>
          </a:p>
        </p:txBody>
      </p:sp>
    </p:spTree>
    <p:extLst>
      <p:ext uri="{BB962C8B-B14F-4D97-AF65-F5344CB8AC3E}">
        <p14:creationId xmlns:p14="http://schemas.microsoft.com/office/powerpoint/2010/main" val="2696040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89" y="1981200"/>
            <a:ext cx="1752600" cy="2490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61156" y="1167384"/>
            <a:ext cx="7854244" cy="5157216"/>
          </a:xfrm>
        </p:spPr>
        <p:txBody>
          <a:bodyPr>
            <a:normAutofit fontScale="92500"/>
          </a:bodyPr>
          <a:lstStyle/>
          <a:p>
            <a:pPr marL="109728" indent="0">
              <a:buNone/>
            </a:pPr>
            <a:endParaRPr lang="en-US" sz="1200" dirty="0" smtClean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marL="744538" indent="0">
              <a:buNone/>
            </a:pPr>
            <a:r>
              <a:rPr lang="en-US" sz="4000" dirty="0" smtClean="0"/>
              <a:t>Derives from the practice of English bobbies who would blow their whistle when they noticed the commission of a crime. The blowing of the whistle would alert both law enforcement officers and the general public of danger.</a:t>
            </a:r>
            <a:endParaRPr lang="en-US" sz="4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256D3EEF-DE4E-429D-8EC4-DDC531AFF587}" type="slidenum">
              <a:rPr lang="en-US" sz="1000" smtClean="0"/>
              <a:pPr algn="r"/>
              <a:t>3</a:t>
            </a:fld>
            <a:endParaRPr lang="en-US" sz="10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6200" y="274638"/>
            <a:ext cx="9067800" cy="1020762"/>
          </a:xfrm>
        </p:spPr>
        <p:txBody>
          <a:bodyPr>
            <a:normAutofit/>
          </a:bodyPr>
          <a:lstStyle/>
          <a:p>
            <a:pPr algn="ctr"/>
            <a:r>
              <a:rPr lang="en-US" sz="4400" dirty="0">
                <a:solidFill>
                  <a:srgbClr val="0070C0"/>
                </a:solidFill>
              </a:rPr>
              <a:t>Origin of “Whistle-blower</a:t>
            </a:r>
            <a:r>
              <a:rPr lang="en-US" sz="4400" dirty="0" smtClean="0">
                <a:solidFill>
                  <a:srgbClr val="0070C0"/>
                </a:solidFill>
              </a:rPr>
              <a:t>”</a:t>
            </a:r>
            <a:endParaRPr lang="en-US" sz="4400" dirty="0">
              <a:solidFill>
                <a:srgbClr val="0070C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z="100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7686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1"/>
          <p:cNvSpPr txBox="1">
            <a:spLocks/>
          </p:cNvSpPr>
          <p:nvPr/>
        </p:nvSpPr>
        <p:spPr>
          <a:xfrm>
            <a:off x="152400" y="1295400"/>
            <a:ext cx="6781800" cy="5105400"/>
          </a:xfrm>
          <a:prstGeom prst="rect">
            <a:avLst/>
          </a:prstGeom>
        </p:spPr>
        <p:txBody>
          <a:bodyPr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519113" indent="-406400">
              <a:spcAft>
                <a:spcPts val="1200"/>
              </a:spcAft>
              <a:buFont typeface="Wingdings" pitchFamily="2" charset="2"/>
              <a:buChar char="Ø"/>
            </a:pPr>
            <a:r>
              <a:rPr lang="en-US" sz="1800" dirty="0" smtClean="0"/>
              <a:t>“</a:t>
            </a:r>
            <a:r>
              <a:rPr lang="en-US" sz="1800" dirty="0"/>
              <a:t>These women were for the 12 months just ending what New York City fire fighters were in 2001: heroes at the scene, anointed by circumstance.  They were people who did right just by doing their jobs rightly – which means ferociously, with eyes open and with the bravery the rest of us always hope we have and may never know if we do</a:t>
            </a:r>
            <a:r>
              <a:rPr lang="en-US" sz="1800" dirty="0" smtClean="0"/>
              <a:t>.”</a:t>
            </a:r>
          </a:p>
          <a:p>
            <a:pPr marL="519113" indent="-406400">
              <a:spcAft>
                <a:spcPts val="1200"/>
              </a:spcAft>
              <a:buFont typeface="Wingdings" pitchFamily="2" charset="2"/>
              <a:buChar char="Ø"/>
            </a:pPr>
            <a:r>
              <a:rPr lang="en-US" sz="1800" dirty="0"/>
              <a:t>“Democratic capitalism requires that people trust in the integrity of public and private institutions alike.  As whistle-blowers, these three became fail-safe systems that did not fail</a:t>
            </a:r>
            <a:r>
              <a:rPr lang="en-US" sz="1800" dirty="0" smtClean="0"/>
              <a:t>.”</a:t>
            </a:r>
          </a:p>
          <a:p>
            <a:pPr marL="519113" indent="-406400">
              <a:spcAft>
                <a:spcPts val="1200"/>
              </a:spcAft>
              <a:buFont typeface="Wingdings" pitchFamily="2" charset="2"/>
              <a:buChar char="Ø"/>
            </a:pPr>
            <a:r>
              <a:rPr lang="en-US" sz="1800" dirty="0" smtClean="0"/>
              <a:t>“Almost all say they would not do it again.  If they aren’t fired, they’re cornered: isolated and made irrelevant.  Eventually many suffer from alcoholism and or depression.”</a:t>
            </a:r>
          </a:p>
          <a:p>
            <a:pPr marL="519113" indent="-406400">
              <a:spcAft>
                <a:spcPts val="1200"/>
              </a:spcAft>
              <a:buFont typeface="Wingdings" pitchFamily="2" charset="2"/>
              <a:buChar char="Ø"/>
            </a:pPr>
            <a:endParaRPr lang="en-US" sz="1800" dirty="0"/>
          </a:p>
          <a:p>
            <a:pPr marL="457200" lvl="1" indent="0">
              <a:buFont typeface="Verdana"/>
              <a:buNone/>
            </a:pPr>
            <a:endParaRPr lang="en-US" sz="2400" b="1" dirty="0" smtClean="0">
              <a:latin typeface="+mj-lt"/>
              <a:cs typeface="Calibri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256D3EEF-DE4E-429D-8EC4-DDC531AFF587}" type="slidenum">
              <a:rPr lang="en-US" sz="1000" smtClean="0"/>
              <a:pPr algn="r"/>
              <a:t>4</a:t>
            </a:fld>
            <a:endParaRPr lang="en-US" sz="100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0" y="228600"/>
            <a:ext cx="9144000" cy="1066800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lvl="0" algn="ctr">
              <a:spcBef>
                <a:spcPts val="0"/>
              </a:spcBef>
            </a:pPr>
            <a:r>
              <a:rPr lang="en-US" sz="4400" dirty="0" smtClean="0">
                <a:solidFill>
                  <a:srgbClr val="0070C0"/>
                </a:solidFill>
                <a:effectLst/>
              </a:rPr>
              <a:t>   What </a:t>
            </a:r>
            <a:r>
              <a:rPr lang="en-US" sz="4400" i="1" dirty="0" smtClean="0">
                <a:solidFill>
                  <a:srgbClr val="0070C0"/>
                </a:solidFill>
                <a:effectLst/>
              </a:rPr>
              <a:t>Time</a:t>
            </a:r>
            <a:r>
              <a:rPr lang="en-US" sz="4400" dirty="0" smtClean="0">
                <a:solidFill>
                  <a:srgbClr val="0070C0"/>
                </a:solidFill>
                <a:effectLst/>
              </a:rPr>
              <a:t> Said About Them</a:t>
            </a:r>
            <a:endParaRPr lang="en-US" sz="4400" dirty="0">
              <a:solidFill>
                <a:srgbClr val="0070C0"/>
              </a:solidFill>
              <a:effectLst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z="1000" dirty="0">
              <a:solidFill>
                <a:sysClr val="windowText" lastClr="000000"/>
              </a:solidFill>
            </a:endParaRPr>
          </a:p>
        </p:txBody>
      </p:sp>
      <p:pic>
        <p:nvPicPr>
          <p:cNvPr id="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9100" y="1371600"/>
            <a:ext cx="2112499" cy="259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61149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256D3EEF-DE4E-429D-8EC4-DDC531AFF587}" type="slidenum">
              <a:rPr lang="en-US" sz="1000" smtClean="0"/>
              <a:pPr algn="r"/>
              <a:t>5</a:t>
            </a:fld>
            <a:endParaRPr lang="en-US" sz="1000" dirty="0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  <a14:imgEffect>
                      <a14:brightnessContrast bright="4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/>
        </p:blipFill>
        <p:spPr bwMode="auto">
          <a:xfrm>
            <a:off x="-76200" y="5968"/>
            <a:ext cx="9220200" cy="6852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z="1000" dirty="0">
              <a:solidFill>
                <a:sysClr val="windowText" lastClr="000000"/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34135006"/>
              </p:ext>
            </p:extLst>
          </p:nvPr>
        </p:nvGraphicFramePr>
        <p:xfrm>
          <a:off x="4724400" y="2753204"/>
          <a:ext cx="3962400" cy="1357560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{B301B821-A1FF-4177-AEE7-76D212191A09}</a:tableStyleId>
              </a:tblPr>
              <a:tblGrid>
                <a:gridCol w="1320800"/>
                <a:gridCol w="1320800"/>
                <a:gridCol w="1320800"/>
              </a:tblGrid>
              <a:tr h="364561">
                <a:tc gridSpan="3"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Whistleblower Tips in the U.S.</a:t>
                      </a:r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4561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FY 2011</a:t>
                      </a:r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FY 2012</a:t>
                      </a:r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FY 2013</a:t>
                      </a:r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60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334</a:t>
                      </a:r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3,001</a:t>
                      </a:r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3,238</a:t>
                      </a:r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75227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de-DE" sz="2400" dirty="0" smtClean="0"/>
          </a:p>
          <a:p>
            <a:r>
              <a:rPr lang="de-DE" sz="2400" dirty="0" smtClean="0"/>
              <a:t>77% - </a:t>
            </a:r>
            <a:r>
              <a:rPr lang="de-DE" sz="2400" dirty="0" err="1" smtClean="0"/>
              <a:t>internal</a:t>
            </a:r>
            <a:r>
              <a:rPr lang="de-DE" sz="2400" dirty="0" smtClean="0"/>
              <a:t> </a:t>
            </a:r>
            <a:r>
              <a:rPr lang="de-DE" sz="2400" dirty="0" err="1" smtClean="0"/>
              <a:t>leads</a:t>
            </a:r>
            <a:endParaRPr lang="de-DE" sz="2400" dirty="0" smtClean="0"/>
          </a:p>
          <a:p>
            <a:pPr lvl="1"/>
            <a:r>
              <a:rPr lang="de-DE" sz="2400" dirty="0" smtClean="0"/>
              <a:t>45% = </a:t>
            </a:r>
            <a:r>
              <a:rPr lang="de-DE" sz="2400" dirty="0" err="1" smtClean="0"/>
              <a:t>whistleblower</a:t>
            </a:r>
            <a:r>
              <a:rPr lang="de-DE" sz="2400" dirty="0" smtClean="0"/>
              <a:t> </a:t>
            </a:r>
            <a:r>
              <a:rPr lang="de-DE" sz="2400" dirty="0" err="1" smtClean="0"/>
              <a:t>hotline</a:t>
            </a:r>
            <a:endParaRPr lang="de-DE" sz="2400" dirty="0" smtClean="0"/>
          </a:p>
          <a:p>
            <a:pPr lvl="1"/>
            <a:r>
              <a:rPr lang="de-DE" sz="2400" dirty="0" smtClean="0"/>
              <a:t>32% = </a:t>
            </a:r>
            <a:r>
              <a:rPr lang="de-DE" sz="2400" dirty="0" err="1" smtClean="0"/>
              <a:t>employee</a:t>
            </a:r>
            <a:r>
              <a:rPr lang="de-DE" sz="2400" dirty="0" smtClean="0"/>
              <a:t> outside </a:t>
            </a:r>
            <a:r>
              <a:rPr lang="de-DE" sz="2400" dirty="0" err="1" smtClean="0"/>
              <a:t>the</a:t>
            </a:r>
            <a:r>
              <a:rPr lang="de-DE" sz="2400" dirty="0" smtClean="0"/>
              <a:t> </a:t>
            </a:r>
            <a:r>
              <a:rPr lang="de-DE" sz="2400" dirty="0" err="1" smtClean="0"/>
              <a:t>hotline</a:t>
            </a:r>
            <a:endParaRPr lang="de-DE" sz="2400" dirty="0" smtClean="0"/>
          </a:p>
          <a:p>
            <a:pPr lvl="1"/>
            <a:r>
              <a:rPr lang="de-DE" sz="2400" dirty="0" smtClean="0"/>
              <a:t>11% = </a:t>
            </a:r>
            <a:r>
              <a:rPr lang="de-DE" sz="2400" dirty="0" err="1" smtClean="0"/>
              <a:t>internal</a:t>
            </a:r>
            <a:r>
              <a:rPr lang="de-DE" sz="2400" dirty="0" smtClean="0"/>
              <a:t> </a:t>
            </a:r>
            <a:r>
              <a:rPr lang="de-DE" sz="2400" dirty="0" err="1" smtClean="0"/>
              <a:t>audit</a:t>
            </a:r>
            <a:r>
              <a:rPr lang="de-DE" sz="2400" dirty="0" smtClean="0"/>
              <a:t> </a:t>
            </a:r>
            <a:r>
              <a:rPr lang="de-DE" sz="2400" dirty="0" err="1" smtClean="0"/>
              <a:t>finding</a:t>
            </a:r>
            <a:endParaRPr lang="de-DE" sz="2400" dirty="0" smtClean="0"/>
          </a:p>
          <a:p>
            <a:r>
              <a:rPr lang="de-DE" sz="2400" dirty="0" smtClean="0"/>
              <a:t>Other</a:t>
            </a:r>
          </a:p>
          <a:p>
            <a:pPr lvl="1"/>
            <a:r>
              <a:rPr lang="de-DE" sz="2400" dirty="0" smtClean="0"/>
              <a:t>Lead </a:t>
            </a:r>
            <a:r>
              <a:rPr lang="de-DE" sz="2400" dirty="0" err="1" smtClean="0"/>
              <a:t>provided</a:t>
            </a:r>
            <a:r>
              <a:rPr lang="de-DE" sz="2400" dirty="0" smtClean="0"/>
              <a:t> </a:t>
            </a:r>
            <a:r>
              <a:rPr lang="de-DE" sz="2400" dirty="0" err="1" smtClean="0"/>
              <a:t>by</a:t>
            </a:r>
            <a:r>
              <a:rPr lang="de-DE" sz="2400" dirty="0" smtClean="0"/>
              <a:t> </a:t>
            </a:r>
            <a:r>
              <a:rPr lang="de-DE" sz="2400" dirty="0" err="1" smtClean="0"/>
              <a:t>third</a:t>
            </a:r>
            <a:r>
              <a:rPr lang="de-DE" sz="2400" dirty="0" smtClean="0"/>
              <a:t> </a:t>
            </a:r>
            <a:r>
              <a:rPr lang="de-DE" sz="2400" dirty="0" err="1" smtClean="0"/>
              <a:t>party</a:t>
            </a:r>
            <a:r>
              <a:rPr lang="de-DE" sz="2400" dirty="0" smtClean="0"/>
              <a:t> </a:t>
            </a:r>
            <a:r>
              <a:rPr lang="de-DE" sz="2400" dirty="0" err="1" smtClean="0"/>
              <a:t>other</a:t>
            </a:r>
            <a:r>
              <a:rPr lang="de-DE" sz="2400" dirty="0" smtClean="0"/>
              <a:t> </a:t>
            </a:r>
            <a:r>
              <a:rPr lang="de-DE" sz="2400" dirty="0" err="1" smtClean="0"/>
              <a:t>than</a:t>
            </a:r>
            <a:r>
              <a:rPr lang="de-DE" sz="2400" dirty="0" smtClean="0"/>
              <a:t> </a:t>
            </a:r>
            <a:r>
              <a:rPr lang="de-DE" sz="2400" dirty="0" err="1" smtClean="0"/>
              <a:t>regulatory</a:t>
            </a:r>
            <a:r>
              <a:rPr lang="de-DE" sz="2400" dirty="0" smtClean="0"/>
              <a:t> </a:t>
            </a:r>
            <a:r>
              <a:rPr lang="de-DE" sz="2400" dirty="0" err="1" smtClean="0"/>
              <a:t>authority</a:t>
            </a:r>
            <a:endParaRPr lang="de-DE" sz="2400" dirty="0" smtClean="0"/>
          </a:p>
          <a:p>
            <a:pPr lvl="1"/>
            <a:r>
              <a:rPr lang="de-DE" sz="2400" dirty="0" err="1" smtClean="0"/>
              <a:t>Notification</a:t>
            </a:r>
            <a:r>
              <a:rPr lang="de-DE" sz="2400" dirty="0" smtClean="0"/>
              <a:t> </a:t>
            </a:r>
            <a:r>
              <a:rPr lang="de-DE" sz="2400" dirty="0" err="1" smtClean="0"/>
              <a:t>by</a:t>
            </a:r>
            <a:r>
              <a:rPr lang="de-DE" sz="2400" dirty="0" smtClean="0"/>
              <a:t> </a:t>
            </a:r>
            <a:r>
              <a:rPr lang="de-DE" sz="2400" dirty="0" err="1" smtClean="0"/>
              <a:t>regulator</a:t>
            </a:r>
            <a:r>
              <a:rPr lang="de-DE" sz="2400" dirty="0" smtClean="0"/>
              <a:t> </a:t>
            </a:r>
            <a:r>
              <a:rPr lang="de-DE" sz="2400" dirty="0" err="1" smtClean="0"/>
              <a:t>or</a:t>
            </a:r>
            <a:r>
              <a:rPr lang="de-DE" sz="2400" dirty="0" smtClean="0"/>
              <a:t> </a:t>
            </a:r>
            <a:r>
              <a:rPr lang="de-DE" sz="2400" dirty="0" err="1" smtClean="0"/>
              <a:t>law</a:t>
            </a:r>
            <a:r>
              <a:rPr lang="de-DE" sz="2400" dirty="0" smtClean="0"/>
              <a:t> </a:t>
            </a:r>
            <a:r>
              <a:rPr lang="de-DE" sz="2400" dirty="0" err="1" smtClean="0"/>
              <a:t>enforcement</a:t>
            </a:r>
            <a:endParaRPr lang="de-DE" sz="2400" dirty="0" smtClean="0"/>
          </a:p>
          <a:p>
            <a:pPr lvl="1"/>
            <a:r>
              <a:rPr lang="de-DE" sz="2400" dirty="0" err="1" smtClean="0"/>
              <a:t>Findings</a:t>
            </a:r>
            <a:r>
              <a:rPr lang="de-DE" sz="2400" dirty="0" smtClean="0"/>
              <a:t> </a:t>
            </a:r>
            <a:r>
              <a:rPr lang="de-DE" sz="2400" dirty="0" err="1" smtClean="0"/>
              <a:t>arising</a:t>
            </a:r>
            <a:r>
              <a:rPr lang="de-DE" sz="2400" dirty="0" smtClean="0"/>
              <a:t> </a:t>
            </a:r>
            <a:r>
              <a:rPr lang="de-DE" sz="2400" dirty="0" err="1" smtClean="0"/>
              <a:t>from</a:t>
            </a:r>
            <a:r>
              <a:rPr lang="de-DE" sz="2400" dirty="0" smtClean="0"/>
              <a:t> </a:t>
            </a:r>
            <a:r>
              <a:rPr lang="de-DE" sz="2400" dirty="0" err="1" smtClean="0"/>
              <a:t>compliance</a:t>
            </a:r>
            <a:r>
              <a:rPr lang="de-DE" sz="2400" dirty="0" smtClean="0"/>
              <a:t> due </a:t>
            </a:r>
            <a:r>
              <a:rPr lang="de-DE" sz="2400" dirty="0" err="1" smtClean="0"/>
              <a:t>diligence</a:t>
            </a:r>
            <a:endParaRPr lang="de-DE" sz="2400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z="1000" dirty="0">
              <a:solidFill>
                <a:sysClr val="windowText" lastClr="000000"/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256D3EEF-DE4E-429D-8EC4-DDC531AFF587}" type="slidenum">
              <a:rPr lang="en-US" sz="1000" smtClean="0"/>
              <a:pPr algn="r"/>
              <a:t>6</a:t>
            </a:fld>
            <a:endParaRPr lang="en-US" sz="1000" dirty="0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e-DE" sz="4400" dirty="0">
                <a:solidFill>
                  <a:srgbClr val="0070C0"/>
                </a:solidFill>
                <a:effectLst/>
              </a:rPr>
              <a:t>Trigger </a:t>
            </a:r>
            <a:r>
              <a:rPr lang="de-DE" sz="4400" dirty="0" err="1">
                <a:solidFill>
                  <a:srgbClr val="0070C0"/>
                </a:solidFill>
                <a:effectLst/>
              </a:rPr>
              <a:t>for</a:t>
            </a:r>
            <a:r>
              <a:rPr lang="de-DE" sz="4400" dirty="0">
                <a:solidFill>
                  <a:srgbClr val="0070C0"/>
                </a:solidFill>
                <a:effectLst/>
              </a:rPr>
              <a:t> </a:t>
            </a:r>
            <a:r>
              <a:rPr lang="de-DE" sz="4400" dirty="0" smtClean="0">
                <a:solidFill>
                  <a:srgbClr val="0070C0"/>
                </a:solidFill>
                <a:effectLst/>
              </a:rPr>
              <a:t/>
            </a:r>
            <a:br>
              <a:rPr lang="de-DE" sz="4400" dirty="0" smtClean="0">
                <a:solidFill>
                  <a:srgbClr val="0070C0"/>
                </a:solidFill>
                <a:effectLst/>
              </a:rPr>
            </a:br>
            <a:r>
              <a:rPr lang="de-DE" sz="4400" dirty="0" smtClean="0">
                <a:solidFill>
                  <a:srgbClr val="0070C0"/>
                </a:solidFill>
                <a:effectLst/>
              </a:rPr>
              <a:t>Cross-</a:t>
            </a:r>
            <a:r>
              <a:rPr lang="de-DE" sz="4400" dirty="0" err="1" smtClean="0">
                <a:solidFill>
                  <a:srgbClr val="0070C0"/>
                </a:solidFill>
                <a:effectLst/>
              </a:rPr>
              <a:t>Border</a:t>
            </a:r>
            <a:r>
              <a:rPr lang="de-DE" sz="4400" dirty="0" smtClean="0">
                <a:solidFill>
                  <a:srgbClr val="0070C0"/>
                </a:solidFill>
                <a:effectLst/>
              </a:rPr>
              <a:t> </a:t>
            </a:r>
            <a:r>
              <a:rPr lang="de-DE" sz="4400" dirty="0" err="1">
                <a:solidFill>
                  <a:srgbClr val="0070C0"/>
                </a:solidFill>
                <a:effectLst/>
              </a:rPr>
              <a:t>Investigations</a:t>
            </a:r>
            <a:endParaRPr lang="de-DE" sz="4400" dirty="0">
              <a:solidFill>
                <a:srgbClr val="0070C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453825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24078" indent="-514350">
              <a:buFont typeface="+mj-lt"/>
              <a:buAutoNum type="arabicPeriod"/>
            </a:pPr>
            <a:endParaRPr lang="de-DE" dirty="0" smtClean="0"/>
          </a:p>
          <a:p>
            <a:pPr marL="624078" indent="-514350">
              <a:buFont typeface="+mj-lt"/>
              <a:buAutoNum type="arabicPeriod"/>
            </a:pPr>
            <a:r>
              <a:rPr lang="de-DE" sz="2800" dirty="0" err="1" smtClean="0"/>
              <a:t>Bribery</a:t>
            </a:r>
            <a:r>
              <a:rPr lang="de-DE" sz="2800" dirty="0" smtClean="0"/>
              <a:t> </a:t>
            </a:r>
            <a:r>
              <a:rPr lang="de-DE" sz="2800" dirty="0" err="1" smtClean="0"/>
              <a:t>and</a:t>
            </a:r>
            <a:r>
              <a:rPr lang="de-DE" sz="2800" dirty="0" smtClean="0"/>
              <a:t> </a:t>
            </a:r>
            <a:r>
              <a:rPr lang="de-DE" sz="2800" dirty="0" err="1" smtClean="0"/>
              <a:t>corruption</a:t>
            </a:r>
            <a:r>
              <a:rPr lang="de-DE" sz="2800" dirty="0" smtClean="0"/>
              <a:t>/FCPA</a:t>
            </a:r>
          </a:p>
          <a:p>
            <a:pPr marL="624078" indent="-514350">
              <a:buFont typeface="+mj-lt"/>
              <a:buAutoNum type="arabicPeriod"/>
            </a:pPr>
            <a:r>
              <a:rPr lang="de-DE" sz="2800" dirty="0" err="1" smtClean="0"/>
              <a:t>Embezzlement</a:t>
            </a:r>
            <a:r>
              <a:rPr lang="de-DE" sz="2800" dirty="0" smtClean="0"/>
              <a:t> </a:t>
            </a:r>
            <a:r>
              <a:rPr lang="de-DE" sz="2800" dirty="0" err="1" smtClean="0"/>
              <a:t>or</a:t>
            </a:r>
            <a:r>
              <a:rPr lang="de-DE" sz="2800" dirty="0" smtClean="0"/>
              <a:t> </a:t>
            </a:r>
            <a:r>
              <a:rPr lang="de-DE" sz="2800" dirty="0" err="1" smtClean="0"/>
              <a:t>misappropriation</a:t>
            </a:r>
            <a:endParaRPr lang="de-DE" sz="2800" dirty="0" smtClean="0"/>
          </a:p>
          <a:p>
            <a:pPr marL="624078" indent="-514350">
              <a:buFont typeface="+mj-lt"/>
              <a:buAutoNum type="arabicPeriod"/>
            </a:pPr>
            <a:r>
              <a:rPr lang="de-DE" sz="2800" dirty="0" err="1" smtClean="0"/>
              <a:t>Conflict</a:t>
            </a:r>
            <a:r>
              <a:rPr lang="de-DE" sz="2800" dirty="0" smtClean="0"/>
              <a:t> </a:t>
            </a:r>
            <a:r>
              <a:rPr lang="de-DE" sz="2800" dirty="0" err="1" smtClean="0"/>
              <a:t>of</a:t>
            </a:r>
            <a:r>
              <a:rPr lang="de-DE" sz="2800" dirty="0" smtClean="0"/>
              <a:t> </a:t>
            </a:r>
            <a:r>
              <a:rPr lang="de-DE" sz="2800" dirty="0" err="1" smtClean="0"/>
              <a:t>interest</a:t>
            </a:r>
            <a:endParaRPr lang="de-DE" sz="2800" dirty="0" smtClean="0"/>
          </a:p>
          <a:p>
            <a:pPr marL="624078" indent="-514350">
              <a:buFont typeface="+mj-lt"/>
              <a:buAutoNum type="arabicPeriod"/>
            </a:pPr>
            <a:r>
              <a:rPr lang="de-DE" sz="2800" dirty="0" err="1" smtClean="0"/>
              <a:t>Fraudulent</a:t>
            </a:r>
            <a:r>
              <a:rPr lang="de-DE" sz="2800" dirty="0" smtClean="0"/>
              <a:t> </a:t>
            </a:r>
            <a:r>
              <a:rPr lang="de-DE" sz="2800" dirty="0" err="1" smtClean="0"/>
              <a:t>financial</a:t>
            </a:r>
            <a:r>
              <a:rPr lang="de-DE" sz="2800" dirty="0" smtClean="0"/>
              <a:t> </a:t>
            </a:r>
            <a:r>
              <a:rPr lang="de-DE" sz="2800" dirty="0" err="1" smtClean="0"/>
              <a:t>reporting</a:t>
            </a:r>
            <a:endParaRPr lang="de-DE" sz="2800" dirty="0" smtClean="0"/>
          </a:p>
          <a:p>
            <a:pPr marL="624078" indent="-514350">
              <a:buFont typeface="+mj-lt"/>
              <a:buAutoNum type="arabicPeriod"/>
            </a:pPr>
            <a:r>
              <a:rPr lang="de-DE" sz="2800" dirty="0" smtClean="0"/>
              <a:t>Data </a:t>
            </a:r>
            <a:r>
              <a:rPr lang="de-DE" sz="2800" dirty="0" err="1" smtClean="0"/>
              <a:t>breach</a:t>
            </a:r>
            <a:endParaRPr lang="de-DE" sz="2800" dirty="0" smtClean="0"/>
          </a:p>
          <a:p>
            <a:pPr marL="624078" indent="-514350">
              <a:buFont typeface="+mj-lt"/>
              <a:buAutoNum type="arabicPeriod"/>
            </a:pPr>
            <a:r>
              <a:rPr lang="de-DE" sz="2800" dirty="0" err="1" smtClean="0"/>
              <a:t>Industry-specific</a:t>
            </a:r>
            <a:r>
              <a:rPr lang="de-DE" sz="2800" dirty="0" smtClean="0"/>
              <a:t> </a:t>
            </a:r>
            <a:r>
              <a:rPr lang="de-DE" sz="2800" dirty="0" err="1" smtClean="0"/>
              <a:t>regulatory</a:t>
            </a:r>
            <a:r>
              <a:rPr lang="de-DE" sz="2800" dirty="0" smtClean="0"/>
              <a:t> </a:t>
            </a:r>
            <a:r>
              <a:rPr lang="de-DE" sz="2800" dirty="0" err="1" smtClean="0"/>
              <a:t>issue</a:t>
            </a:r>
            <a:endParaRPr lang="de-DE" sz="2800" dirty="0" smtClean="0"/>
          </a:p>
          <a:p>
            <a:pPr marL="624078" indent="-514350">
              <a:buFont typeface="+mj-lt"/>
              <a:buAutoNum type="arabicPeriod"/>
            </a:pPr>
            <a:endParaRPr lang="de-DE" dirty="0"/>
          </a:p>
          <a:p>
            <a:pPr marL="109728" indent="0">
              <a:buNone/>
            </a:pPr>
            <a:r>
              <a:rPr lang="de-DE" sz="1400" dirty="0" smtClean="0"/>
              <a:t>(KPMG Survey on Cross-</a:t>
            </a:r>
            <a:r>
              <a:rPr lang="de-DE" sz="1400" dirty="0" err="1" smtClean="0"/>
              <a:t>Border</a:t>
            </a:r>
            <a:r>
              <a:rPr lang="de-DE" sz="1400" dirty="0" smtClean="0"/>
              <a:t> </a:t>
            </a:r>
            <a:r>
              <a:rPr lang="de-DE" sz="1400" dirty="0" err="1" smtClean="0"/>
              <a:t>Investigations</a:t>
            </a:r>
            <a:r>
              <a:rPr lang="de-DE" sz="1400" dirty="0" smtClean="0"/>
              <a:t> 2013)</a:t>
            </a:r>
            <a:endParaRPr lang="de-DE" sz="1400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z="1000" dirty="0">
              <a:solidFill>
                <a:sysClr val="windowText" lastClr="000000"/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256D3EEF-DE4E-429D-8EC4-DDC531AFF587}" type="slidenum">
              <a:rPr lang="en-US" sz="1000" smtClean="0"/>
              <a:pPr algn="r"/>
              <a:t>7</a:t>
            </a:fld>
            <a:endParaRPr lang="en-US" sz="1000" dirty="0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e-DE" sz="4400" dirty="0">
                <a:solidFill>
                  <a:srgbClr val="0070C0"/>
                </a:solidFill>
                <a:effectLst/>
              </a:rPr>
              <a:t>Most Common </a:t>
            </a:r>
            <a:r>
              <a:rPr lang="de-DE" sz="4400" dirty="0" err="1">
                <a:solidFill>
                  <a:srgbClr val="0070C0"/>
                </a:solidFill>
                <a:effectLst/>
              </a:rPr>
              <a:t>Subjects</a:t>
            </a:r>
            <a:r>
              <a:rPr lang="de-DE" sz="4400" dirty="0">
                <a:solidFill>
                  <a:srgbClr val="0070C0"/>
                </a:solidFill>
                <a:effectLst/>
              </a:rPr>
              <a:t> </a:t>
            </a:r>
            <a:r>
              <a:rPr lang="de-DE" sz="4400" dirty="0" err="1">
                <a:solidFill>
                  <a:srgbClr val="0070C0"/>
                </a:solidFill>
                <a:effectLst/>
              </a:rPr>
              <a:t>of</a:t>
            </a:r>
            <a:r>
              <a:rPr lang="de-DE" sz="4400" dirty="0">
                <a:solidFill>
                  <a:srgbClr val="0070C0"/>
                </a:solidFill>
                <a:effectLst/>
              </a:rPr>
              <a:t> Cross-</a:t>
            </a:r>
            <a:r>
              <a:rPr lang="de-DE" sz="4400" dirty="0" err="1">
                <a:solidFill>
                  <a:srgbClr val="0070C0"/>
                </a:solidFill>
                <a:effectLst/>
              </a:rPr>
              <a:t>Border</a:t>
            </a:r>
            <a:r>
              <a:rPr lang="de-DE" sz="4400" dirty="0">
                <a:solidFill>
                  <a:srgbClr val="0070C0"/>
                </a:solidFill>
                <a:effectLst/>
              </a:rPr>
              <a:t> </a:t>
            </a:r>
            <a:r>
              <a:rPr lang="de-DE" sz="4400" dirty="0" err="1">
                <a:solidFill>
                  <a:srgbClr val="0070C0"/>
                </a:solidFill>
                <a:effectLst/>
              </a:rPr>
              <a:t>Investigations</a:t>
            </a:r>
            <a:endParaRPr lang="de-DE" sz="4400" dirty="0">
              <a:solidFill>
                <a:srgbClr val="0070C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877094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57200" y="228600"/>
            <a:ext cx="8305800" cy="838200"/>
          </a:xfrm>
        </p:spPr>
        <p:txBody>
          <a:bodyPr>
            <a:normAutofit fontScale="92500"/>
          </a:bodyPr>
          <a:lstStyle/>
          <a:p>
            <a:r>
              <a:rPr lang="en-US" sz="3200" dirty="0"/>
              <a:t>The U.S. Legislative </a:t>
            </a:r>
            <a:r>
              <a:rPr lang="en-US" sz="3200" dirty="0" smtClean="0"/>
              <a:t>Response Since 2002</a:t>
            </a:r>
            <a:endParaRPr lang="en-US" sz="3200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28600" y="1295400"/>
            <a:ext cx="8610600" cy="4876800"/>
          </a:xfrm>
        </p:spPr>
        <p:txBody>
          <a:bodyPr>
            <a:normAutofit fontScale="92500" lnSpcReduction="10000"/>
          </a:bodyPr>
          <a:lstStyle/>
          <a:p>
            <a:pPr marL="857250" lvl="0" indent="-461963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n-US" sz="2000" dirty="0"/>
              <a:t>Sarbanes-Oxley Act</a:t>
            </a:r>
          </a:p>
          <a:p>
            <a:pPr marL="857250" indent="-461963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n-US" sz="2000" dirty="0"/>
              <a:t>Dodd-Frank</a:t>
            </a:r>
          </a:p>
          <a:p>
            <a:pPr marL="857250" lvl="0" indent="-461963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n-US" sz="2000" dirty="0" smtClean="0"/>
              <a:t>Patient Protection and Affordable Care Act</a:t>
            </a:r>
          </a:p>
          <a:p>
            <a:pPr marL="857250" lvl="0" indent="-461963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n-US" sz="2000" dirty="0" smtClean="0"/>
              <a:t>American Recovery and Reinvestment Act</a:t>
            </a:r>
          </a:p>
          <a:p>
            <a:pPr marL="857250" lvl="0" indent="-461963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n-US" sz="2000" dirty="0" smtClean="0"/>
              <a:t>Consumer Product Safety Improvement Act</a:t>
            </a:r>
          </a:p>
          <a:p>
            <a:pPr marL="857250" lvl="0" indent="-461963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n-US" sz="2000" dirty="0" smtClean="0"/>
              <a:t>Contractor Employees of the Armed Forces</a:t>
            </a:r>
          </a:p>
          <a:p>
            <a:pPr marL="857250" indent="-461963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n-US" sz="2000" dirty="0"/>
              <a:t>Food Safety Modernization </a:t>
            </a:r>
            <a:r>
              <a:rPr lang="en-US" sz="2000" dirty="0" smtClean="0"/>
              <a:t>Act</a:t>
            </a:r>
          </a:p>
          <a:p>
            <a:pPr marL="857250" indent="-461963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n-US" sz="2000" dirty="0"/>
              <a:t>Tax Relief and Health Care Act</a:t>
            </a:r>
          </a:p>
          <a:p>
            <a:pPr marL="857250" indent="-461963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n-US" sz="2000" dirty="0"/>
              <a:t>National Transit Systems Security Act of 2007</a:t>
            </a:r>
          </a:p>
          <a:p>
            <a:pPr marL="857250" indent="-461963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n-US" sz="2000" dirty="0"/>
              <a:t>Whistleblower Protection Act</a:t>
            </a:r>
          </a:p>
          <a:p>
            <a:pPr marL="857250" indent="-461963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n-US" sz="2000" dirty="0"/>
              <a:t>Moving Ahead for Progress in the 21st Century Act</a:t>
            </a:r>
          </a:p>
          <a:p>
            <a:pPr marL="857250" indent="-461963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n-US" sz="2000" dirty="0"/>
              <a:t>National Defense Authorization Act of </a:t>
            </a:r>
            <a:r>
              <a:rPr lang="en-US" sz="2000" dirty="0" smtClean="0"/>
              <a:t>2013</a:t>
            </a:r>
            <a:endParaRPr lang="en-US" sz="20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256D3EEF-DE4E-429D-8EC4-DDC531AFF587}" type="slidenum">
              <a:rPr lang="en-US" sz="1000" smtClean="0"/>
              <a:pPr algn="r"/>
              <a:t>8</a:t>
            </a:fld>
            <a:endParaRPr lang="en-US" sz="10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z="100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2681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219200"/>
            <a:ext cx="8305800" cy="5181600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endParaRPr lang="en-US" sz="1200" dirty="0" smtClean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marL="519113" indent="-349250"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en-US" sz="3200" dirty="0" smtClean="0"/>
              <a:t>Amount equal to 10 to 30% of the monetary sanctions collected</a:t>
            </a:r>
          </a:p>
          <a:p>
            <a:pPr marL="519113" indent="-349250"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en-US" sz="3200" dirty="0" smtClean="0"/>
              <a:t>Office paid whistleblowers over $14.8 million in 2013</a:t>
            </a:r>
          </a:p>
          <a:p>
            <a:pPr marL="519113" indent="-349250"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en-US" sz="3200" dirty="0" smtClean="0"/>
              <a:t>One whistleblower awarded over $14 million for information that led to SEC enforcement action</a:t>
            </a:r>
            <a:endParaRPr lang="en-US" sz="32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256D3EEF-DE4E-429D-8EC4-DDC531AFF587}" type="slidenum">
              <a:rPr lang="en-US" sz="1000" smtClean="0"/>
              <a:pPr algn="r"/>
              <a:t>9</a:t>
            </a:fld>
            <a:endParaRPr lang="en-US" sz="10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04800" y="274638"/>
            <a:ext cx="8382000" cy="1020762"/>
          </a:xfrm>
        </p:spPr>
        <p:txBody>
          <a:bodyPr>
            <a:normAutofit/>
          </a:bodyPr>
          <a:lstStyle/>
          <a:p>
            <a:pPr algn="ctr"/>
            <a:r>
              <a:rPr lang="en-US" sz="4400" dirty="0">
                <a:solidFill>
                  <a:srgbClr val="0070C0"/>
                </a:solidFill>
                <a:effectLst/>
              </a:rPr>
              <a:t>Bounty for Whistleblower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z="100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3553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8000"/>
                <a:satMod val="300000"/>
              </a:schemeClr>
            </a:gs>
            <a:gs pos="25000">
              <a:schemeClr val="phClr">
                <a:tint val="37000"/>
                <a:shade val="98000"/>
                <a:satMod val="300000"/>
              </a:schemeClr>
            </a:gs>
            <a:gs pos="100000">
              <a:schemeClr val="phClr">
                <a:tint val="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2000">
              <a:schemeClr val="phClr">
                <a:satMod val="125000"/>
              </a:schemeClr>
            </a:gs>
            <a:gs pos="100000">
              <a:schemeClr val="phClr">
                <a:tint val="80000"/>
                <a:satMod val="140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45882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/>
            </a:contourClr>
          </a:sp3d>
        </a:effectStyle>
        <a:effectStyle>
          <a:effectLst>
            <a:reflection blurRad="12700" stA="25000" endPos="28000" dist="38100" dir="5400000" sy="-10000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8000"/>
                <a:satMod val="300000"/>
              </a:schemeClr>
            </a:gs>
            <a:gs pos="25000">
              <a:schemeClr val="phClr">
                <a:tint val="37000"/>
                <a:shade val="98000"/>
                <a:satMod val="300000"/>
              </a:schemeClr>
            </a:gs>
            <a:gs pos="100000">
              <a:schemeClr val="phClr">
                <a:tint val="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2000">
              <a:schemeClr val="phClr">
                <a:satMod val="125000"/>
              </a:schemeClr>
            </a:gs>
            <a:gs pos="100000">
              <a:schemeClr val="phClr">
                <a:tint val="80000"/>
                <a:satMod val="140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45882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/>
            </a:contourClr>
          </a:sp3d>
        </a:effectStyle>
        <a:effectStyle>
          <a:effectLst>
            <a:reflection blurRad="12700" stA="25000" endPos="28000" dist="38100" dir="5400000" sy="-10000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981</Words>
  <Application>Microsoft Office PowerPoint</Application>
  <PresentationFormat>On-screen Show (4:3)</PresentationFormat>
  <Paragraphs>178</Paragraphs>
  <Slides>18</Slides>
  <Notes>18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Concourse</vt:lpstr>
      <vt:lpstr>Whistleblowing: The Path to a Culture of Denunciation or a Blessing for Compliance?</vt:lpstr>
      <vt:lpstr>Discussion Points</vt:lpstr>
      <vt:lpstr>Origin of “Whistle-blower”</vt:lpstr>
      <vt:lpstr>PowerPoint Presentation</vt:lpstr>
      <vt:lpstr>PowerPoint Presentation</vt:lpstr>
      <vt:lpstr>Trigger for  Cross-Border Investigations</vt:lpstr>
      <vt:lpstr>Most Common Subjects of Cross-Border Investigations</vt:lpstr>
      <vt:lpstr>PowerPoint Presentation</vt:lpstr>
      <vt:lpstr>Bounty for Whistleblower</vt:lpstr>
      <vt:lpstr>PowerPoint Presentation</vt:lpstr>
      <vt:lpstr>PowerPoint Presentation</vt:lpstr>
      <vt:lpstr>PowerPoint Presentation</vt:lpstr>
      <vt:lpstr>PowerPoint Presentation</vt:lpstr>
      <vt:lpstr>The Future of Whistle-Blowing in the US</vt:lpstr>
      <vt:lpstr>Questions for Discussion</vt:lpstr>
      <vt:lpstr>Back-up Slides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modified xsi:type="dcterms:W3CDTF">2014-04-21T07:29:51Z</dcterms:modified>
</cp:coreProperties>
</file>