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95" r:id="rId3"/>
    <p:sldId id="296" r:id="rId4"/>
    <p:sldId id="314" r:id="rId5"/>
    <p:sldId id="319" r:id="rId6"/>
    <p:sldId id="313" r:id="rId7"/>
    <p:sldId id="315" r:id="rId8"/>
    <p:sldId id="316" r:id="rId9"/>
    <p:sldId id="300" r:id="rId10"/>
    <p:sldId id="317" r:id="rId11"/>
    <p:sldId id="301" r:id="rId12"/>
    <p:sldId id="320" r:id="rId13"/>
    <p:sldId id="312" r:id="rId14"/>
    <p:sldId id="318" r:id="rId15"/>
    <p:sldId id="322" r:id="rId16"/>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90BD"/>
    <a:srgbClr val="094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A5E562-B2A9-4CFC-AEC5-CB31130CCF88}" type="doc">
      <dgm:prSet loTypeId="urn:microsoft.com/office/officeart/2005/8/layout/hList6" loCatId="list" qsTypeId="urn:microsoft.com/office/officeart/2005/8/quickstyle/3d6" qsCatId="3D" csTypeId="urn:microsoft.com/office/officeart/2005/8/colors/colorful1" csCatId="colorful" phldr="1"/>
      <dgm:spPr>
        <a:scene3d>
          <a:camera prst="perspectiveBelow" zoom="92000"/>
          <a:lightRig rig="balanced" dir="t">
            <a:rot lat="0" lon="0" rev="12700000"/>
          </a:lightRig>
        </a:scene3d>
      </dgm:spPr>
      <dgm:t>
        <a:bodyPr/>
        <a:lstStyle/>
        <a:p>
          <a:endParaRPr lang="en-US"/>
        </a:p>
      </dgm:t>
    </dgm:pt>
    <dgm:pt modelId="{F9295D1A-344D-4CD2-9DE6-FE15568AC5E5}">
      <dgm:prSet phldrT="[Text]" custT="1"/>
      <dgm:spPr>
        <a:solidFill>
          <a:srgbClr val="09406A"/>
        </a:solidFill>
      </dgm:spPr>
      <dgm:t>
        <a:bodyPr/>
        <a:lstStyle/>
        <a:p>
          <a:r>
            <a:rPr lang="en-US" sz="1700" b="1" cap="small" baseline="0" dirty="0" smtClean="0"/>
            <a:t>Quick facts</a:t>
          </a:r>
          <a:endParaRPr lang="en-US" sz="1700" b="1" cap="small" baseline="0" dirty="0"/>
        </a:p>
      </dgm:t>
    </dgm:pt>
    <dgm:pt modelId="{9F98FC01-44F8-4EA0-8465-3219378B3C51}" type="parTrans" cxnId="{E7CE50D0-F4C9-4BDB-A77D-31D203BE6C5A}">
      <dgm:prSet/>
      <dgm:spPr/>
      <dgm:t>
        <a:bodyPr/>
        <a:lstStyle/>
        <a:p>
          <a:endParaRPr lang="en-US" sz="2000"/>
        </a:p>
      </dgm:t>
    </dgm:pt>
    <dgm:pt modelId="{EF53C9B6-56AC-4DA4-BFB6-4C7A55CA4299}" type="sibTrans" cxnId="{E7CE50D0-F4C9-4BDB-A77D-31D203BE6C5A}">
      <dgm:prSet/>
      <dgm:spPr/>
      <dgm:t>
        <a:bodyPr/>
        <a:lstStyle/>
        <a:p>
          <a:endParaRPr lang="en-US" sz="2000"/>
        </a:p>
      </dgm:t>
    </dgm:pt>
    <dgm:pt modelId="{59C31408-CECE-406E-8572-48B590805BAB}">
      <dgm:prSet phldrT="[Text]" custT="1"/>
      <dgm:spPr>
        <a:solidFill>
          <a:schemeClr val="tx2">
            <a:lumMod val="60000"/>
            <a:lumOff val="40000"/>
          </a:schemeClr>
        </a:solidFill>
      </dgm:spPr>
      <dgm:t>
        <a:bodyPr/>
        <a:lstStyle/>
        <a:p>
          <a:r>
            <a:rPr lang="en-US" sz="1700" b="1" cap="small" dirty="0" smtClean="0"/>
            <a:t>World Demography</a:t>
          </a:r>
          <a:endParaRPr lang="en-US" sz="1700" b="1" cap="small" baseline="0" dirty="0"/>
        </a:p>
      </dgm:t>
    </dgm:pt>
    <dgm:pt modelId="{55ED341D-E885-4103-85F5-CE28D58F082B}" type="parTrans" cxnId="{3B48FB95-BEE6-49F5-A839-C96A9E8C02B6}">
      <dgm:prSet/>
      <dgm:spPr/>
      <dgm:t>
        <a:bodyPr/>
        <a:lstStyle/>
        <a:p>
          <a:endParaRPr lang="en-US" sz="2000"/>
        </a:p>
      </dgm:t>
    </dgm:pt>
    <dgm:pt modelId="{4E04AE6B-85A8-4078-A4F5-2FF150AB3497}" type="sibTrans" cxnId="{3B48FB95-BEE6-49F5-A839-C96A9E8C02B6}">
      <dgm:prSet/>
      <dgm:spPr/>
      <dgm:t>
        <a:bodyPr/>
        <a:lstStyle/>
        <a:p>
          <a:endParaRPr lang="en-US" sz="2000"/>
        </a:p>
      </dgm:t>
    </dgm:pt>
    <dgm:pt modelId="{AD8898DF-47AE-4FF1-B3C0-9B415814A46D}">
      <dgm:prSet phldrT="[Text]" custT="1"/>
      <dgm:spPr>
        <a:solidFill>
          <a:srgbClr val="D54C31"/>
        </a:solidFill>
      </dgm:spPr>
      <dgm:t>
        <a:bodyPr/>
        <a:lstStyle/>
        <a:p>
          <a:r>
            <a:rPr lang="en-US" sz="1700" b="1" cap="small" baseline="0" dirty="0" smtClean="0"/>
            <a:t>Retirement Age – at a glance</a:t>
          </a:r>
          <a:endParaRPr lang="en-US" sz="1700" b="1" cap="small" baseline="0" dirty="0"/>
        </a:p>
      </dgm:t>
    </dgm:pt>
    <dgm:pt modelId="{9C468F0A-418A-4A5F-B40F-3CBB7D551911}" type="parTrans" cxnId="{DD59A613-7BC4-49FB-9332-4038905C2CEE}">
      <dgm:prSet/>
      <dgm:spPr/>
      <dgm:t>
        <a:bodyPr/>
        <a:lstStyle/>
        <a:p>
          <a:endParaRPr lang="en-US" sz="2000"/>
        </a:p>
      </dgm:t>
    </dgm:pt>
    <dgm:pt modelId="{31767A56-79E3-4D03-9112-E787AE31829A}" type="sibTrans" cxnId="{DD59A613-7BC4-49FB-9332-4038905C2CEE}">
      <dgm:prSet/>
      <dgm:spPr/>
      <dgm:t>
        <a:bodyPr/>
        <a:lstStyle/>
        <a:p>
          <a:endParaRPr lang="en-US" sz="2000"/>
        </a:p>
      </dgm:t>
    </dgm:pt>
    <dgm:pt modelId="{C73CF97C-3083-46E2-AE25-19B1610C1A5D}">
      <dgm:prSet custT="1"/>
      <dgm:spPr>
        <a:solidFill>
          <a:srgbClr val="F6BB00"/>
        </a:solidFill>
      </dgm:spPr>
      <dgm:t>
        <a:bodyPr/>
        <a:lstStyle/>
        <a:p>
          <a:r>
            <a:rPr lang="en-US" sz="1700" b="1" cap="small" baseline="0" dirty="0" smtClean="0"/>
            <a:t>Public v. Private</a:t>
          </a:r>
          <a:endParaRPr lang="en-US" sz="1700" b="1" cap="small" baseline="0" dirty="0"/>
        </a:p>
      </dgm:t>
    </dgm:pt>
    <dgm:pt modelId="{394D9135-D22A-484A-9E4F-7D5E9F25CBAF}" type="parTrans" cxnId="{72319BED-DB50-4ACC-88CA-E60A9E049D1F}">
      <dgm:prSet/>
      <dgm:spPr/>
      <dgm:t>
        <a:bodyPr/>
        <a:lstStyle/>
        <a:p>
          <a:endParaRPr lang="en-US" sz="2000"/>
        </a:p>
      </dgm:t>
    </dgm:pt>
    <dgm:pt modelId="{DB330B1E-0CBC-4F09-94DA-E7CE364F05B9}" type="sibTrans" cxnId="{72319BED-DB50-4ACC-88CA-E60A9E049D1F}">
      <dgm:prSet/>
      <dgm:spPr/>
      <dgm:t>
        <a:bodyPr/>
        <a:lstStyle/>
        <a:p>
          <a:endParaRPr lang="en-US" sz="2000"/>
        </a:p>
      </dgm:t>
    </dgm:pt>
    <dgm:pt modelId="{B84C9F11-F517-4499-9AB2-22515936810B}">
      <dgm:prSet custT="1"/>
      <dgm:spPr>
        <a:solidFill>
          <a:schemeClr val="bg1">
            <a:lumMod val="50000"/>
          </a:schemeClr>
        </a:solidFill>
      </dgm:spPr>
      <dgm:t>
        <a:bodyPr/>
        <a:lstStyle/>
        <a:p>
          <a:r>
            <a:rPr lang="en-US" sz="1700" b="1" cap="small" baseline="0" dirty="0" smtClean="0"/>
            <a:t>Some Pertinent Questions</a:t>
          </a:r>
          <a:endParaRPr lang="en-US" sz="1700" b="1" cap="small" baseline="0" dirty="0"/>
        </a:p>
      </dgm:t>
    </dgm:pt>
    <dgm:pt modelId="{CD496953-B00D-4C8B-A50A-8E5B18024A5B}" type="parTrans" cxnId="{68915D27-8ECE-41E5-A56A-4F1129537C5A}">
      <dgm:prSet/>
      <dgm:spPr/>
      <dgm:t>
        <a:bodyPr/>
        <a:lstStyle/>
        <a:p>
          <a:endParaRPr lang="en-US"/>
        </a:p>
      </dgm:t>
    </dgm:pt>
    <dgm:pt modelId="{F9C78FD9-4073-4852-94AE-924C420F2C49}" type="sibTrans" cxnId="{68915D27-8ECE-41E5-A56A-4F1129537C5A}">
      <dgm:prSet/>
      <dgm:spPr/>
      <dgm:t>
        <a:bodyPr/>
        <a:lstStyle/>
        <a:p>
          <a:endParaRPr lang="en-US"/>
        </a:p>
      </dgm:t>
    </dgm:pt>
    <dgm:pt modelId="{80508B9F-903A-4BF3-9065-22D9B2BFF8DC}" type="pres">
      <dgm:prSet presAssocID="{EEA5E562-B2A9-4CFC-AEC5-CB31130CCF88}" presName="Name0" presStyleCnt="0">
        <dgm:presLayoutVars>
          <dgm:dir/>
          <dgm:resizeHandles val="exact"/>
        </dgm:presLayoutVars>
      </dgm:prSet>
      <dgm:spPr/>
      <dgm:t>
        <a:bodyPr/>
        <a:lstStyle/>
        <a:p>
          <a:endParaRPr lang="en-US"/>
        </a:p>
      </dgm:t>
    </dgm:pt>
    <dgm:pt modelId="{AACFA732-94ED-4E65-B553-93E8E006F26D}" type="pres">
      <dgm:prSet presAssocID="{F9295D1A-344D-4CD2-9DE6-FE15568AC5E5}" presName="node" presStyleLbl="node1" presStyleIdx="0" presStyleCnt="5">
        <dgm:presLayoutVars>
          <dgm:bulletEnabled val="1"/>
        </dgm:presLayoutVars>
      </dgm:prSet>
      <dgm:spPr/>
      <dgm:t>
        <a:bodyPr/>
        <a:lstStyle/>
        <a:p>
          <a:endParaRPr lang="en-US"/>
        </a:p>
      </dgm:t>
    </dgm:pt>
    <dgm:pt modelId="{7586645D-AF56-49C8-BC32-80CFE843032F}" type="pres">
      <dgm:prSet presAssocID="{EF53C9B6-56AC-4DA4-BFB6-4C7A55CA4299}" presName="sibTrans" presStyleCnt="0"/>
      <dgm:spPr/>
    </dgm:pt>
    <dgm:pt modelId="{47821397-3EF5-4C98-A4E3-3B80E756E28F}" type="pres">
      <dgm:prSet presAssocID="{59C31408-CECE-406E-8572-48B590805BAB}" presName="node" presStyleLbl="node1" presStyleIdx="1" presStyleCnt="5">
        <dgm:presLayoutVars>
          <dgm:bulletEnabled val="1"/>
        </dgm:presLayoutVars>
      </dgm:prSet>
      <dgm:spPr/>
      <dgm:t>
        <a:bodyPr/>
        <a:lstStyle/>
        <a:p>
          <a:endParaRPr lang="en-US"/>
        </a:p>
      </dgm:t>
    </dgm:pt>
    <dgm:pt modelId="{200E9821-7C6B-484E-959F-DDBD7339D577}" type="pres">
      <dgm:prSet presAssocID="{4E04AE6B-85A8-4078-A4F5-2FF150AB3497}" presName="sibTrans" presStyleCnt="0"/>
      <dgm:spPr/>
    </dgm:pt>
    <dgm:pt modelId="{580526E9-A155-4B02-8B66-5B956C9C8B1D}" type="pres">
      <dgm:prSet presAssocID="{AD8898DF-47AE-4FF1-B3C0-9B415814A46D}" presName="node" presStyleLbl="node1" presStyleIdx="2" presStyleCnt="5">
        <dgm:presLayoutVars>
          <dgm:bulletEnabled val="1"/>
        </dgm:presLayoutVars>
      </dgm:prSet>
      <dgm:spPr/>
      <dgm:t>
        <a:bodyPr/>
        <a:lstStyle/>
        <a:p>
          <a:endParaRPr lang="en-US"/>
        </a:p>
      </dgm:t>
    </dgm:pt>
    <dgm:pt modelId="{D27315FD-7B48-44E2-8A3B-35953DEC0416}" type="pres">
      <dgm:prSet presAssocID="{31767A56-79E3-4D03-9112-E787AE31829A}" presName="sibTrans" presStyleCnt="0"/>
      <dgm:spPr/>
    </dgm:pt>
    <dgm:pt modelId="{148A7BB2-B1E0-469E-8631-4D7F76DBDAE3}" type="pres">
      <dgm:prSet presAssocID="{C73CF97C-3083-46E2-AE25-19B1610C1A5D}" presName="node" presStyleLbl="node1" presStyleIdx="3" presStyleCnt="5">
        <dgm:presLayoutVars>
          <dgm:bulletEnabled val="1"/>
        </dgm:presLayoutVars>
      </dgm:prSet>
      <dgm:spPr/>
      <dgm:t>
        <a:bodyPr/>
        <a:lstStyle/>
        <a:p>
          <a:endParaRPr lang="en-US"/>
        </a:p>
      </dgm:t>
    </dgm:pt>
    <dgm:pt modelId="{980D6CEB-3D85-49E8-AB59-8A4444E93FBC}" type="pres">
      <dgm:prSet presAssocID="{DB330B1E-0CBC-4F09-94DA-E7CE364F05B9}" presName="sibTrans" presStyleCnt="0"/>
      <dgm:spPr/>
    </dgm:pt>
    <dgm:pt modelId="{C969CBB2-69EC-4A7A-877D-23FDD375DAD1}" type="pres">
      <dgm:prSet presAssocID="{B84C9F11-F517-4499-9AB2-22515936810B}" presName="node" presStyleLbl="node1" presStyleIdx="4" presStyleCnt="5">
        <dgm:presLayoutVars>
          <dgm:bulletEnabled val="1"/>
        </dgm:presLayoutVars>
      </dgm:prSet>
      <dgm:spPr/>
      <dgm:t>
        <a:bodyPr/>
        <a:lstStyle/>
        <a:p>
          <a:endParaRPr lang="en-US"/>
        </a:p>
      </dgm:t>
    </dgm:pt>
  </dgm:ptLst>
  <dgm:cxnLst>
    <dgm:cxn modelId="{68915D27-8ECE-41E5-A56A-4F1129537C5A}" srcId="{EEA5E562-B2A9-4CFC-AEC5-CB31130CCF88}" destId="{B84C9F11-F517-4499-9AB2-22515936810B}" srcOrd="4" destOrd="0" parTransId="{CD496953-B00D-4C8B-A50A-8E5B18024A5B}" sibTransId="{F9C78FD9-4073-4852-94AE-924C420F2C49}"/>
    <dgm:cxn modelId="{7EDC7B51-8370-40EC-9E06-05EAA8F60ACF}" type="presOf" srcId="{C73CF97C-3083-46E2-AE25-19B1610C1A5D}" destId="{148A7BB2-B1E0-469E-8631-4D7F76DBDAE3}" srcOrd="0" destOrd="0" presId="urn:microsoft.com/office/officeart/2005/8/layout/hList6"/>
    <dgm:cxn modelId="{DD59A613-7BC4-49FB-9332-4038905C2CEE}" srcId="{EEA5E562-B2A9-4CFC-AEC5-CB31130CCF88}" destId="{AD8898DF-47AE-4FF1-B3C0-9B415814A46D}" srcOrd="2" destOrd="0" parTransId="{9C468F0A-418A-4A5F-B40F-3CBB7D551911}" sibTransId="{31767A56-79E3-4D03-9112-E787AE31829A}"/>
    <dgm:cxn modelId="{F1FB6333-16FC-43D6-BFC3-6D43BB430336}" type="presOf" srcId="{B84C9F11-F517-4499-9AB2-22515936810B}" destId="{C969CBB2-69EC-4A7A-877D-23FDD375DAD1}" srcOrd="0" destOrd="0" presId="urn:microsoft.com/office/officeart/2005/8/layout/hList6"/>
    <dgm:cxn modelId="{E7CE50D0-F4C9-4BDB-A77D-31D203BE6C5A}" srcId="{EEA5E562-B2A9-4CFC-AEC5-CB31130CCF88}" destId="{F9295D1A-344D-4CD2-9DE6-FE15568AC5E5}" srcOrd="0" destOrd="0" parTransId="{9F98FC01-44F8-4EA0-8465-3219378B3C51}" sibTransId="{EF53C9B6-56AC-4DA4-BFB6-4C7A55CA4299}"/>
    <dgm:cxn modelId="{72319BED-DB50-4ACC-88CA-E60A9E049D1F}" srcId="{EEA5E562-B2A9-4CFC-AEC5-CB31130CCF88}" destId="{C73CF97C-3083-46E2-AE25-19B1610C1A5D}" srcOrd="3" destOrd="0" parTransId="{394D9135-D22A-484A-9E4F-7D5E9F25CBAF}" sibTransId="{DB330B1E-0CBC-4F09-94DA-E7CE364F05B9}"/>
    <dgm:cxn modelId="{7400BAA0-A8A8-4C7B-9E3A-BA4917FCBD79}" type="presOf" srcId="{EEA5E562-B2A9-4CFC-AEC5-CB31130CCF88}" destId="{80508B9F-903A-4BF3-9065-22D9B2BFF8DC}" srcOrd="0" destOrd="0" presId="urn:microsoft.com/office/officeart/2005/8/layout/hList6"/>
    <dgm:cxn modelId="{074DCF3B-6CAD-457F-8193-C215FB665DE0}" type="presOf" srcId="{F9295D1A-344D-4CD2-9DE6-FE15568AC5E5}" destId="{AACFA732-94ED-4E65-B553-93E8E006F26D}" srcOrd="0" destOrd="0" presId="urn:microsoft.com/office/officeart/2005/8/layout/hList6"/>
    <dgm:cxn modelId="{3B48FB95-BEE6-49F5-A839-C96A9E8C02B6}" srcId="{EEA5E562-B2A9-4CFC-AEC5-CB31130CCF88}" destId="{59C31408-CECE-406E-8572-48B590805BAB}" srcOrd="1" destOrd="0" parTransId="{55ED341D-E885-4103-85F5-CE28D58F082B}" sibTransId="{4E04AE6B-85A8-4078-A4F5-2FF150AB3497}"/>
    <dgm:cxn modelId="{D3A6B216-A76A-4C05-9B75-3EA161133D90}" type="presOf" srcId="{AD8898DF-47AE-4FF1-B3C0-9B415814A46D}" destId="{580526E9-A155-4B02-8B66-5B956C9C8B1D}" srcOrd="0" destOrd="0" presId="urn:microsoft.com/office/officeart/2005/8/layout/hList6"/>
    <dgm:cxn modelId="{44FC4C36-C2A2-488A-ADDE-422F4BDC4427}" type="presOf" srcId="{59C31408-CECE-406E-8572-48B590805BAB}" destId="{47821397-3EF5-4C98-A4E3-3B80E756E28F}" srcOrd="0" destOrd="0" presId="urn:microsoft.com/office/officeart/2005/8/layout/hList6"/>
    <dgm:cxn modelId="{A19F7745-E96F-4E63-AE0B-7DF9DA76BE0B}" type="presParOf" srcId="{80508B9F-903A-4BF3-9065-22D9B2BFF8DC}" destId="{AACFA732-94ED-4E65-B553-93E8E006F26D}" srcOrd="0" destOrd="0" presId="urn:microsoft.com/office/officeart/2005/8/layout/hList6"/>
    <dgm:cxn modelId="{C25CF504-642C-4FBB-9CF7-3806592A54C0}" type="presParOf" srcId="{80508B9F-903A-4BF3-9065-22D9B2BFF8DC}" destId="{7586645D-AF56-49C8-BC32-80CFE843032F}" srcOrd="1" destOrd="0" presId="urn:microsoft.com/office/officeart/2005/8/layout/hList6"/>
    <dgm:cxn modelId="{ADC90353-9837-46A3-99D9-1FDDFA2A2C83}" type="presParOf" srcId="{80508B9F-903A-4BF3-9065-22D9B2BFF8DC}" destId="{47821397-3EF5-4C98-A4E3-3B80E756E28F}" srcOrd="2" destOrd="0" presId="urn:microsoft.com/office/officeart/2005/8/layout/hList6"/>
    <dgm:cxn modelId="{22FC8B44-E155-4E36-9C27-D6FAC67F0222}" type="presParOf" srcId="{80508B9F-903A-4BF3-9065-22D9B2BFF8DC}" destId="{200E9821-7C6B-484E-959F-DDBD7339D577}" srcOrd="3" destOrd="0" presId="urn:microsoft.com/office/officeart/2005/8/layout/hList6"/>
    <dgm:cxn modelId="{2A33C828-B224-4DF7-8459-D9C5864D7F04}" type="presParOf" srcId="{80508B9F-903A-4BF3-9065-22D9B2BFF8DC}" destId="{580526E9-A155-4B02-8B66-5B956C9C8B1D}" srcOrd="4" destOrd="0" presId="urn:microsoft.com/office/officeart/2005/8/layout/hList6"/>
    <dgm:cxn modelId="{BA2B40F9-F953-4990-B5D7-109EE07A972D}" type="presParOf" srcId="{80508B9F-903A-4BF3-9065-22D9B2BFF8DC}" destId="{D27315FD-7B48-44E2-8A3B-35953DEC0416}" srcOrd="5" destOrd="0" presId="urn:microsoft.com/office/officeart/2005/8/layout/hList6"/>
    <dgm:cxn modelId="{3DF510CB-A497-40A0-AB15-604D92344273}" type="presParOf" srcId="{80508B9F-903A-4BF3-9065-22D9B2BFF8DC}" destId="{148A7BB2-B1E0-469E-8631-4D7F76DBDAE3}" srcOrd="6" destOrd="0" presId="urn:microsoft.com/office/officeart/2005/8/layout/hList6"/>
    <dgm:cxn modelId="{42FD467B-0D8E-475A-807A-0C1933A51AE2}" type="presParOf" srcId="{80508B9F-903A-4BF3-9065-22D9B2BFF8DC}" destId="{980D6CEB-3D85-49E8-AB59-8A4444E93FBC}" srcOrd="7" destOrd="0" presId="urn:microsoft.com/office/officeart/2005/8/layout/hList6"/>
    <dgm:cxn modelId="{5C03548D-19FC-4CB0-B873-EA71D7885D29}" type="presParOf" srcId="{80508B9F-903A-4BF3-9065-22D9B2BFF8DC}" destId="{C969CBB2-69EC-4A7A-877D-23FDD375DAD1}" srcOrd="8" destOrd="0" presId="urn:microsoft.com/office/officeart/2005/8/layout/hList6"/>
  </dgm:cxnLst>
  <dgm:bg>
    <a:effectLst>
      <a:glow rad="139700">
        <a:schemeClr val="accent1">
          <a:satMod val="175000"/>
          <a:alpha val="40000"/>
        </a:schemeClr>
      </a:glo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FA732-94ED-4E65-B553-93E8E006F26D}">
      <dsp:nvSpPr>
        <dsp:cNvPr id="0" name=""/>
        <dsp:cNvSpPr/>
      </dsp:nvSpPr>
      <dsp:spPr>
        <a:xfrm rot="16200000">
          <a:off x="-1814642" y="1819099"/>
          <a:ext cx="5201957" cy="1563758"/>
        </a:xfrm>
        <a:prstGeom prst="flowChartManualOperation">
          <a:avLst/>
        </a:prstGeom>
        <a:solidFill>
          <a:srgbClr val="09406A"/>
        </a:solidFill>
        <a:ln>
          <a:noFill/>
        </a:ln>
        <a:effectLst>
          <a:outerShdw blurRad="40000" dist="23000" dir="5400000" rotWithShape="0">
            <a:srgbClr val="000000">
              <a:alpha val="35000"/>
            </a:srgbClr>
          </a:outerShdw>
        </a:effectLst>
        <a:scene3d>
          <a:camera prst="perspectiveBelow" zoom="92000"/>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7950" tIns="0" rIns="107950" bIns="0" numCol="1" spcCol="1270" anchor="ctr" anchorCtr="0">
          <a:noAutofit/>
        </a:bodyPr>
        <a:lstStyle/>
        <a:p>
          <a:pPr lvl="0" algn="ctr" defTabSz="755650">
            <a:lnSpc>
              <a:spcPct val="90000"/>
            </a:lnSpc>
            <a:spcBef>
              <a:spcPct val="0"/>
            </a:spcBef>
            <a:spcAft>
              <a:spcPct val="35000"/>
            </a:spcAft>
          </a:pPr>
          <a:r>
            <a:rPr lang="en-US" sz="1700" b="1" kern="1200" cap="small" baseline="0" dirty="0" smtClean="0"/>
            <a:t>Quick facts</a:t>
          </a:r>
          <a:endParaRPr lang="en-US" sz="1700" b="1" kern="1200" cap="small" baseline="0" dirty="0"/>
        </a:p>
      </dsp:txBody>
      <dsp:txXfrm rot="5400000">
        <a:off x="4457" y="1040391"/>
        <a:ext cx="1563758" cy="3121175"/>
      </dsp:txXfrm>
    </dsp:sp>
    <dsp:sp modelId="{47821397-3EF5-4C98-A4E3-3B80E756E28F}">
      <dsp:nvSpPr>
        <dsp:cNvPr id="0" name=""/>
        <dsp:cNvSpPr/>
      </dsp:nvSpPr>
      <dsp:spPr>
        <a:xfrm rot="16200000">
          <a:off x="-133601" y="1819099"/>
          <a:ext cx="5201957" cy="1563758"/>
        </a:xfrm>
        <a:prstGeom prst="flowChartManualOperation">
          <a:avLst/>
        </a:prstGeom>
        <a:solidFill>
          <a:schemeClr val="tx2">
            <a:lumMod val="60000"/>
            <a:lumOff val="40000"/>
          </a:schemeClr>
        </a:solidFill>
        <a:ln>
          <a:noFill/>
        </a:ln>
        <a:effectLst>
          <a:outerShdw blurRad="40000" dist="23000" dir="5400000" rotWithShape="0">
            <a:srgbClr val="000000">
              <a:alpha val="35000"/>
            </a:srgbClr>
          </a:outerShdw>
        </a:effectLst>
        <a:scene3d>
          <a:camera prst="perspectiveBelow" zoom="92000"/>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7950" tIns="0" rIns="107950" bIns="0" numCol="1" spcCol="1270" anchor="ctr" anchorCtr="0">
          <a:noAutofit/>
        </a:bodyPr>
        <a:lstStyle/>
        <a:p>
          <a:pPr lvl="0" algn="ctr" defTabSz="755650">
            <a:lnSpc>
              <a:spcPct val="90000"/>
            </a:lnSpc>
            <a:spcBef>
              <a:spcPct val="0"/>
            </a:spcBef>
            <a:spcAft>
              <a:spcPct val="35000"/>
            </a:spcAft>
          </a:pPr>
          <a:r>
            <a:rPr lang="en-US" sz="1700" b="1" kern="1200" cap="small" dirty="0" smtClean="0"/>
            <a:t>World Demography</a:t>
          </a:r>
          <a:endParaRPr lang="en-US" sz="1700" b="1" kern="1200" cap="small" baseline="0" dirty="0"/>
        </a:p>
      </dsp:txBody>
      <dsp:txXfrm rot="5400000">
        <a:off x="1685498" y="1040391"/>
        <a:ext cx="1563758" cy="3121175"/>
      </dsp:txXfrm>
    </dsp:sp>
    <dsp:sp modelId="{580526E9-A155-4B02-8B66-5B956C9C8B1D}">
      <dsp:nvSpPr>
        <dsp:cNvPr id="0" name=""/>
        <dsp:cNvSpPr/>
      </dsp:nvSpPr>
      <dsp:spPr>
        <a:xfrm rot="16200000">
          <a:off x="1547439" y="1819099"/>
          <a:ext cx="5201957" cy="1563758"/>
        </a:xfrm>
        <a:prstGeom prst="flowChartManualOperation">
          <a:avLst/>
        </a:prstGeom>
        <a:solidFill>
          <a:srgbClr val="D54C31"/>
        </a:solidFill>
        <a:ln>
          <a:noFill/>
        </a:ln>
        <a:effectLst>
          <a:outerShdw blurRad="40000" dist="23000" dir="5400000" rotWithShape="0">
            <a:srgbClr val="000000">
              <a:alpha val="35000"/>
            </a:srgbClr>
          </a:outerShdw>
        </a:effectLst>
        <a:scene3d>
          <a:camera prst="perspectiveBelow" zoom="92000"/>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7950" tIns="0" rIns="107950" bIns="0" numCol="1" spcCol="1270" anchor="ctr" anchorCtr="0">
          <a:noAutofit/>
        </a:bodyPr>
        <a:lstStyle/>
        <a:p>
          <a:pPr lvl="0" algn="ctr" defTabSz="755650">
            <a:lnSpc>
              <a:spcPct val="90000"/>
            </a:lnSpc>
            <a:spcBef>
              <a:spcPct val="0"/>
            </a:spcBef>
            <a:spcAft>
              <a:spcPct val="35000"/>
            </a:spcAft>
          </a:pPr>
          <a:r>
            <a:rPr lang="en-US" sz="1700" b="1" kern="1200" cap="small" baseline="0" dirty="0" smtClean="0"/>
            <a:t>Retirement Age – at a glance</a:t>
          </a:r>
          <a:endParaRPr lang="en-US" sz="1700" b="1" kern="1200" cap="small" baseline="0" dirty="0"/>
        </a:p>
      </dsp:txBody>
      <dsp:txXfrm rot="5400000">
        <a:off x="3366538" y="1040391"/>
        <a:ext cx="1563758" cy="3121175"/>
      </dsp:txXfrm>
    </dsp:sp>
    <dsp:sp modelId="{148A7BB2-B1E0-469E-8631-4D7F76DBDAE3}">
      <dsp:nvSpPr>
        <dsp:cNvPr id="0" name=""/>
        <dsp:cNvSpPr/>
      </dsp:nvSpPr>
      <dsp:spPr>
        <a:xfrm rot="16200000">
          <a:off x="3228479" y="1819099"/>
          <a:ext cx="5201957" cy="1563758"/>
        </a:xfrm>
        <a:prstGeom prst="flowChartManualOperation">
          <a:avLst/>
        </a:prstGeom>
        <a:solidFill>
          <a:srgbClr val="F6BB00"/>
        </a:solidFill>
        <a:ln>
          <a:noFill/>
        </a:ln>
        <a:effectLst>
          <a:outerShdw blurRad="40000" dist="23000" dir="5400000" rotWithShape="0">
            <a:srgbClr val="000000">
              <a:alpha val="35000"/>
            </a:srgbClr>
          </a:outerShdw>
        </a:effectLst>
        <a:scene3d>
          <a:camera prst="perspectiveBelow" zoom="92000"/>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7950" tIns="0" rIns="107950" bIns="0" numCol="1" spcCol="1270" anchor="ctr" anchorCtr="0">
          <a:noAutofit/>
        </a:bodyPr>
        <a:lstStyle/>
        <a:p>
          <a:pPr lvl="0" algn="ctr" defTabSz="755650">
            <a:lnSpc>
              <a:spcPct val="90000"/>
            </a:lnSpc>
            <a:spcBef>
              <a:spcPct val="0"/>
            </a:spcBef>
            <a:spcAft>
              <a:spcPct val="35000"/>
            </a:spcAft>
          </a:pPr>
          <a:r>
            <a:rPr lang="en-US" sz="1700" b="1" kern="1200" cap="small" baseline="0" dirty="0" smtClean="0"/>
            <a:t>Public v. Private</a:t>
          </a:r>
          <a:endParaRPr lang="en-US" sz="1700" b="1" kern="1200" cap="small" baseline="0" dirty="0"/>
        </a:p>
      </dsp:txBody>
      <dsp:txXfrm rot="5400000">
        <a:off x="5047578" y="1040391"/>
        <a:ext cx="1563758" cy="3121175"/>
      </dsp:txXfrm>
    </dsp:sp>
    <dsp:sp modelId="{C969CBB2-69EC-4A7A-877D-23FDD375DAD1}">
      <dsp:nvSpPr>
        <dsp:cNvPr id="0" name=""/>
        <dsp:cNvSpPr/>
      </dsp:nvSpPr>
      <dsp:spPr>
        <a:xfrm rot="16200000">
          <a:off x="4909520" y="1819099"/>
          <a:ext cx="5201957" cy="1563758"/>
        </a:xfrm>
        <a:prstGeom prst="flowChartManualOperation">
          <a:avLst/>
        </a:prstGeom>
        <a:solidFill>
          <a:schemeClr val="bg1">
            <a:lumMod val="50000"/>
          </a:schemeClr>
        </a:solidFill>
        <a:ln>
          <a:noFill/>
        </a:ln>
        <a:effectLst>
          <a:outerShdw blurRad="40000" dist="23000" dir="5400000" rotWithShape="0">
            <a:srgbClr val="000000">
              <a:alpha val="35000"/>
            </a:srgbClr>
          </a:outerShdw>
        </a:effectLst>
        <a:scene3d>
          <a:camera prst="perspectiveBelow" zoom="92000"/>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7950" tIns="0" rIns="107950" bIns="0" numCol="1" spcCol="1270" anchor="ctr" anchorCtr="0">
          <a:noAutofit/>
        </a:bodyPr>
        <a:lstStyle/>
        <a:p>
          <a:pPr lvl="0" algn="ctr" defTabSz="755650">
            <a:lnSpc>
              <a:spcPct val="90000"/>
            </a:lnSpc>
            <a:spcBef>
              <a:spcPct val="0"/>
            </a:spcBef>
            <a:spcAft>
              <a:spcPct val="35000"/>
            </a:spcAft>
          </a:pPr>
          <a:r>
            <a:rPr lang="en-US" sz="1700" b="1" kern="1200" cap="small" baseline="0" dirty="0" smtClean="0"/>
            <a:t>Some Pertinent Questions</a:t>
          </a:r>
          <a:endParaRPr lang="en-US" sz="1700" b="1" kern="1200" cap="small" baseline="0" dirty="0"/>
        </a:p>
      </dsp:txBody>
      <dsp:txXfrm rot="5400000">
        <a:off x="6728619" y="1040391"/>
        <a:ext cx="1563758" cy="312117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D2FBF3A6-7FD4-C34A-95FE-02759447A3C1}" type="datetimeFigureOut">
              <a:rPr lang="en-US" smtClean="0"/>
              <a:pPr/>
              <a:t>4/21/2014</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68651DA-8195-E44C-9550-E1A86D252DC6}" type="slidenum">
              <a:rPr lang="en-US" smtClean="0"/>
              <a:pPr/>
              <a:t>‹#›</a:t>
            </a:fld>
            <a:endParaRPr lang="en-US"/>
          </a:p>
        </p:txBody>
      </p:sp>
    </p:spTree>
    <p:extLst>
      <p:ext uri="{BB962C8B-B14F-4D97-AF65-F5344CB8AC3E}">
        <p14:creationId xmlns:p14="http://schemas.microsoft.com/office/powerpoint/2010/main" val="32841549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C04F6CEA-360F-FF41-9125-820F95375268}" type="datetimeFigureOut">
              <a:rPr lang="en-US" smtClean="0"/>
              <a:pPr/>
              <a:t>4/21/2014</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A22B383-85B7-254C-B7FB-EE583F312BD4}" type="slidenum">
              <a:rPr lang="en-US" smtClean="0"/>
              <a:pPr/>
              <a:t>‹#›</a:t>
            </a:fld>
            <a:endParaRPr lang="en-US"/>
          </a:p>
        </p:txBody>
      </p:sp>
    </p:spTree>
    <p:extLst>
      <p:ext uri="{BB962C8B-B14F-4D97-AF65-F5344CB8AC3E}">
        <p14:creationId xmlns:p14="http://schemas.microsoft.com/office/powerpoint/2010/main" val="89126981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A22B383-85B7-254C-B7FB-EE583F312BD4}" type="slidenum">
              <a:rPr lang="en-US" smtClean="0"/>
              <a:pPr/>
              <a:t>3</a:t>
            </a:fld>
            <a:endParaRPr lang="en-US"/>
          </a:p>
        </p:txBody>
      </p:sp>
    </p:spTree>
    <p:extLst>
      <p:ext uri="{BB962C8B-B14F-4D97-AF65-F5344CB8AC3E}">
        <p14:creationId xmlns:p14="http://schemas.microsoft.com/office/powerpoint/2010/main" val="3603848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A22B383-85B7-254C-B7FB-EE583F312BD4}" type="slidenum">
              <a:rPr lang="en-US" smtClean="0"/>
              <a:pPr/>
              <a:t>6</a:t>
            </a:fld>
            <a:endParaRPr lang="en-US"/>
          </a:p>
        </p:txBody>
      </p:sp>
    </p:spTree>
    <p:extLst>
      <p:ext uri="{BB962C8B-B14F-4D97-AF65-F5344CB8AC3E}">
        <p14:creationId xmlns:p14="http://schemas.microsoft.com/office/powerpoint/2010/main" val="105149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A22B383-85B7-254C-B7FB-EE583F312BD4}" type="slidenum">
              <a:rPr lang="en-US" smtClean="0"/>
              <a:pPr/>
              <a:t>8</a:t>
            </a:fld>
            <a:endParaRPr lang="en-US"/>
          </a:p>
        </p:txBody>
      </p:sp>
    </p:spTree>
    <p:extLst>
      <p:ext uri="{BB962C8B-B14F-4D97-AF65-F5344CB8AC3E}">
        <p14:creationId xmlns:p14="http://schemas.microsoft.com/office/powerpoint/2010/main" val="310302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A22B383-85B7-254C-B7FB-EE583F312BD4}" type="slidenum">
              <a:rPr lang="en-US" smtClean="0"/>
              <a:pPr/>
              <a:t>10</a:t>
            </a:fld>
            <a:endParaRPr lang="en-US"/>
          </a:p>
        </p:txBody>
      </p:sp>
    </p:spTree>
    <p:extLst>
      <p:ext uri="{BB962C8B-B14F-4D97-AF65-F5344CB8AC3E}">
        <p14:creationId xmlns:p14="http://schemas.microsoft.com/office/powerpoint/2010/main" val="1396783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A22B383-85B7-254C-B7FB-EE583F312BD4}" type="slidenum">
              <a:rPr lang="en-US" smtClean="0"/>
              <a:pPr/>
              <a:t>13</a:t>
            </a:fld>
            <a:endParaRPr lang="en-US"/>
          </a:p>
        </p:txBody>
      </p:sp>
    </p:spTree>
    <p:extLst>
      <p:ext uri="{BB962C8B-B14F-4D97-AF65-F5344CB8AC3E}">
        <p14:creationId xmlns:p14="http://schemas.microsoft.com/office/powerpoint/2010/main" val="3678987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4"/>
          <p:cNvSpPr>
            <a:spLocks noChangeArrowheads="1"/>
          </p:cNvSpPr>
          <p:nvPr userDrawn="1"/>
        </p:nvSpPr>
        <p:spPr bwMode="auto">
          <a:xfrm>
            <a:off x="0" y="1201738"/>
            <a:ext cx="9144000" cy="4929187"/>
          </a:xfrm>
          <a:prstGeom prst="rect">
            <a:avLst/>
          </a:prstGeom>
          <a:solidFill>
            <a:srgbClr val="004165"/>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marL="266700" indent="-266700">
              <a:tabLst>
                <a:tab pos="3683000" algn="r"/>
              </a:tabLst>
            </a:pPr>
            <a:endParaRPr lang="en-US" b="0"/>
          </a:p>
        </p:txBody>
      </p:sp>
      <p:pic>
        <p:nvPicPr>
          <p:cNvPr id="8" name="Picture 6" descr="Line-04.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3363" y="946150"/>
            <a:ext cx="960755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073451"/>
          </a:xfrm>
        </p:spPr>
        <p:txBody>
          <a:bodyPr>
            <a:noAutofit/>
          </a:bodyPr>
          <a:lstStyle>
            <a:lvl1pPr algn="l">
              <a:defRPr sz="3200">
                <a:solidFill>
                  <a:srgbClr val="FFFFFF"/>
                </a:solidFill>
                <a:latin typeface="Georgia"/>
                <a:cs typeface="Georgi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222676"/>
            <a:ext cx="7772400" cy="1289291"/>
          </a:xfrm>
        </p:spPr>
        <p:txBody>
          <a:bodyPr>
            <a:normAutofit/>
          </a:bodyPr>
          <a:lstStyle>
            <a:lvl1pPr marL="0" indent="0" algn="l">
              <a:buNone/>
              <a:defRPr sz="5000">
                <a:solidFill>
                  <a:srgbClr val="1290BD"/>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sz="800">
                <a:latin typeface="Arial"/>
                <a:cs typeface="Arial"/>
              </a:defRPr>
            </a:lvl1pPr>
          </a:lstStyle>
          <a:p>
            <a:r>
              <a:rPr lang="en-US" smtClean="0"/>
              <a:t>Page </a:t>
            </a:r>
            <a:fld id="{556BEC15-E763-DE44-B257-6F4D3B387214}" type="slidenum">
              <a:rPr lang="en-US" smtClean="0"/>
              <a:pPr/>
              <a:t>‹#›</a:t>
            </a:fld>
            <a:endParaRPr lang="en-US" dirty="0"/>
          </a:p>
        </p:txBody>
      </p:sp>
      <p:grpSp>
        <p:nvGrpSpPr>
          <p:cNvPr id="13" name="Group 18"/>
          <p:cNvGrpSpPr>
            <a:grpSpLocks/>
          </p:cNvGrpSpPr>
          <p:nvPr userDrawn="1"/>
        </p:nvGrpSpPr>
        <p:grpSpPr bwMode="auto">
          <a:xfrm>
            <a:off x="781050" y="6464019"/>
            <a:ext cx="7535863" cy="153987"/>
            <a:chOff x="3507" y="4032"/>
            <a:chExt cx="3114" cy="101"/>
          </a:xfrm>
        </p:grpSpPr>
        <p:sp>
          <p:nvSpPr>
            <p:cNvPr id="14" name="Text Box 7"/>
            <p:cNvSpPr txBox="1">
              <a:spLocks noChangeArrowheads="1"/>
            </p:cNvSpPr>
            <p:nvPr/>
          </p:nvSpPr>
          <p:spPr bwMode="auto">
            <a:xfrm>
              <a:off x="3507" y="4032"/>
              <a:ext cx="134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6700" indent="-266700" eaLnBrk="0" hangingPunct="0">
                <a:tabLst>
                  <a:tab pos="3683000" algn="r"/>
                </a:tabLst>
                <a:defRPr sz="1200" b="1">
                  <a:solidFill>
                    <a:schemeClr val="tx1"/>
                  </a:solidFill>
                  <a:latin typeface="Arial" charset="0"/>
                  <a:ea typeface="ＭＳ Ｐゴシック" charset="0"/>
                  <a:cs typeface="ＭＳ Ｐゴシック" charset="0"/>
                </a:defRPr>
              </a:lvl1pPr>
              <a:lvl2pPr marL="742950" indent="-285750" eaLnBrk="0" hangingPunct="0">
                <a:tabLst>
                  <a:tab pos="3683000" algn="r"/>
                </a:tabLst>
                <a:defRPr sz="1200" b="1">
                  <a:solidFill>
                    <a:schemeClr val="tx1"/>
                  </a:solidFill>
                  <a:latin typeface="Arial" charset="0"/>
                  <a:ea typeface="ＭＳ Ｐゴシック" charset="0"/>
                </a:defRPr>
              </a:lvl2pPr>
              <a:lvl3pPr marL="1143000" indent="-228600" eaLnBrk="0" hangingPunct="0">
                <a:tabLst>
                  <a:tab pos="3683000" algn="r"/>
                </a:tabLst>
                <a:defRPr sz="1200" b="1">
                  <a:solidFill>
                    <a:schemeClr val="tx1"/>
                  </a:solidFill>
                  <a:latin typeface="Arial" charset="0"/>
                  <a:ea typeface="ＭＳ Ｐゴシック" charset="0"/>
                </a:defRPr>
              </a:lvl3pPr>
              <a:lvl4pPr marL="1600200" indent="-228600" eaLnBrk="0" hangingPunct="0">
                <a:tabLst>
                  <a:tab pos="3683000" algn="r"/>
                </a:tabLst>
                <a:defRPr sz="1200" b="1">
                  <a:solidFill>
                    <a:schemeClr val="tx1"/>
                  </a:solidFill>
                  <a:latin typeface="Arial" charset="0"/>
                  <a:ea typeface="ＭＳ Ｐゴシック" charset="0"/>
                </a:defRPr>
              </a:lvl4pPr>
              <a:lvl5pPr marL="2057400" indent="-228600" eaLnBrk="0" hangingPunct="0">
                <a:tabLst>
                  <a:tab pos="3683000" algn="r"/>
                </a:tabLst>
                <a:defRPr sz="1200" b="1">
                  <a:solidFill>
                    <a:schemeClr val="tx1"/>
                  </a:solidFill>
                  <a:latin typeface="Arial" charset="0"/>
                  <a:ea typeface="ＭＳ Ｐゴシック" charset="0"/>
                </a:defRPr>
              </a:lvl5pPr>
              <a:lvl6pPr marL="25146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6pPr>
              <a:lvl7pPr marL="29718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7pPr>
              <a:lvl8pPr marL="34290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8pPr>
              <a:lvl9pPr marL="38862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9pPr>
            </a:lstStyle>
            <a:p>
              <a:pPr algn="just" eaLnBrk="1" hangingPunct="1">
                <a:spcBef>
                  <a:spcPct val="0"/>
                </a:spcBef>
              </a:pPr>
              <a:r>
                <a:rPr lang="en-GB" altLang="ja-JP" sz="800" b="0" dirty="0">
                  <a:solidFill>
                    <a:srgbClr val="464847"/>
                  </a:solidFill>
                  <a:ea typeface="MS Mincho" charset="0"/>
                  <a:cs typeface="MS Mincho" charset="0"/>
                </a:rPr>
                <a:t>The contents of this  document are confidential</a:t>
              </a:r>
              <a:r>
                <a:rPr lang="en-GB" altLang="ja-JP" sz="1000" b="0" dirty="0">
                  <a:solidFill>
                    <a:srgbClr val="464847"/>
                  </a:solidFill>
                  <a:ea typeface="MS Mincho" charset="0"/>
                  <a:cs typeface="MS Mincho" charset="0"/>
                </a:rPr>
                <a:t> </a:t>
              </a:r>
              <a:endParaRPr lang="en-GB" sz="1000" b="0" dirty="0">
                <a:solidFill>
                  <a:srgbClr val="464847"/>
                </a:solidFill>
                <a:ea typeface="MS Mincho" charset="0"/>
                <a:cs typeface="MS Mincho" charset="0"/>
              </a:endParaRPr>
            </a:p>
          </p:txBody>
        </p:sp>
        <p:sp>
          <p:nvSpPr>
            <p:cNvPr id="15" name="Text Box 7"/>
            <p:cNvSpPr txBox="1">
              <a:spLocks noChangeArrowheads="1"/>
            </p:cNvSpPr>
            <p:nvPr/>
          </p:nvSpPr>
          <p:spPr bwMode="auto">
            <a:xfrm>
              <a:off x="5280" y="4032"/>
              <a:ext cx="1341"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6700" indent="-266700" eaLnBrk="0" hangingPunct="0">
                <a:tabLst>
                  <a:tab pos="3683000" algn="r"/>
                </a:tabLst>
                <a:defRPr sz="1200" b="1">
                  <a:solidFill>
                    <a:schemeClr val="tx1"/>
                  </a:solidFill>
                  <a:latin typeface="Arial" charset="0"/>
                  <a:ea typeface="ＭＳ Ｐゴシック" charset="0"/>
                  <a:cs typeface="ＭＳ Ｐゴシック" charset="0"/>
                </a:defRPr>
              </a:lvl1pPr>
              <a:lvl2pPr marL="742950" indent="-285750" eaLnBrk="0" hangingPunct="0">
                <a:tabLst>
                  <a:tab pos="3683000" algn="r"/>
                </a:tabLst>
                <a:defRPr sz="1200" b="1">
                  <a:solidFill>
                    <a:schemeClr val="tx1"/>
                  </a:solidFill>
                  <a:latin typeface="Arial" charset="0"/>
                  <a:ea typeface="ＭＳ Ｐゴシック" charset="0"/>
                </a:defRPr>
              </a:lvl2pPr>
              <a:lvl3pPr marL="1143000" indent="-228600" eaLnBrk="0" hangingPunct="0">
                <a:tabLst>
                  <a:tab pos="3683000" algn="r"/>
                </a:tabLst>
                <a:defRPr sz="1200" b="1">
                  <a:solidFill>
                    <a:schemeClr val="tx1"/>
                  </a:solidFill>
                  <a:latin typeface="Arial" charset="0"/>
                  <a:ea typeface="ＭＳ Ｐゴシック" charset="0"/>
                </a:defRPr>
              </a:lvl3pPr>
              <a:lvl4pPr marL="1600200" indent="-228600" eaLnBrk="0" hangingPunct="0">
                <a:tabLst>
                  <a:tab pos="3683000" algn="r"/>
                </a:tabLst>
                <a:defRPr sz="1200" b="1">
                  <a:solidFill>
                    <a:schemeClr val="tx1"/>
                  </a:solidFill>
                  <a:latin typeface="Arial" charset="0"/>
                  <a:ea typeface="ＭＳ Ｐゴシック" charset="0"/>
                </a:defRPr>
              </a:lvl4pPr>
              <a:lvl5pPr marL="2057400" indent="-228600" eaLnBrk="0" hangingPunct="0">
                <a:tabLst>
                  <a:tab pos="3683000" algn="r"/>
                </a:tabLst>
                <a:defRPr sz="1200" b="1">
                  <a:solidFill>
                    <a:schemeClr val="tx1"/>
                  </a:solidFill>
                  <a:latin typeface="Arial" charset="0"/>
                  <a:ea typeface="ＭＳ Ｐゴシック" charset="0"/>
                </a:defRPr>
              </a:lvl5pPr>
              <a:lvl6pPr marL="25146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6pPr>
              <a:lvl7pPr marL="29718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7pPr>
              <a:lvl8pPr marL="34290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8pPr>
              <a:lvl9pPr marL="38862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9pPr>
            </a:lstStyle>
            <a:p>
              <a:pPr algn="r" eaLnBrk="1" hangingPunct="1">
                <a:spcBef>
                  <a:spcPct val="0"/>
                </a:spcBef>
              </a:pPr>
              <a:r>
                <a:rPr lang="en-GB" altLang="ja-JP" sz="1000" b="0">
                  <a:solidFill>
                    <a:srgbClr val="464847"/>
                  </a:solidFill>
                  <a:ea typeface="MS Mincho" charset="0"/>
                  <a:cs typeface="MS Mincho" charset="0"/>
                </a:rPr>
                <a:t> </a:t>
              </a:r>
              <a:endParaRPr lang="en-GB" sz="1000" b="0">
                <a:solidFill>
                  <a:srgbClr val="464847"/>
                </a:solidFill>
                <a:ea typeface="MS Mincho" charset="0"/>
                <a:cs typeface="MS Mincho" charset="0"/>
              </a:endParaRPr>
            </a:p>
          </p:txBody>
        </p:sp>
      </p:grpSp>
    </p:spTree>
    <p:extLst>
      <p:ext uri="{BB962C8B-B14F-4D97-AF65-F5344CB8AC3E}">
        <p14:creationId xmlns:p14="http://schemas.microsoft.com/office/powerpoint/2010/main" val="68619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BEC15-E763-DE44-B257-6F4D3B387214}" type="slidenum">
              <a:rPr lang="en-US" smtClean="0"/>
              <a:pPr/>
              <a:t>‹#›</a:t>
            </a:fld>
            <a:endParaRPr lang="en-US"/>
          </a:p>
        </p:txBody>
      </p:sp>
    </p:spTree>
    <p:extLst>
      <p:ext uri="{BB962C8B-B14F-4D97-AF65-F5344CB8AC3E}">
        <p14:creationId xmlns:p14="http://schemas.microsoft.com/office/powerpoint/2010/main" val="395315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BEC15-E763-DE44-B257-6F4D3B387214}" type="slidenum">
              <a:rPr lang="en-US" smtClean="0"/>
              <a:pPr/>
              <a:t>‹#›</a:t>
            </a:fld>
            <a:endParaRPr lang="en-US"/>
          </a:p>
        </p:txBody>
      </p:sp>
    </p:spTree>
    <p:extLst>
      <p:ext uri="{BB962C8B-B14F-4D97-AF65-F5344CB8AC3E}">
        <p14:creationId xmlns:p14="http://schemas.microsoft.com/office/powerpoint/2010/main" val="1802377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BEC15-E763-DE44-B257-6F4D3B387214}" type="slidenum">
              <a:rPr lang="en-US" smtClean="0"/>
              <a:pPr/>
              <a:t>‹#›</a:t>
            </a:fld>
            <a:endParaRPr lang="en-US"/>
          </a:p>
        </p:txBody>
      </p:sp>
    </p:spTree>
    <p:extLst>
      <p:ext uri="{BB962C8B-B14F-4D97-AF65-F5344CB8AC3E}">
        <p14:creationId xmlns:p14="http://schemas.microsoft.com/office/powerpoint/2010/main" val="3608283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Slide">
    <p:bg>
      <p:bgPr>
        <a:solidFill>
          <a:srgbClr val="09406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79463" y="3596907"/>
            <a:ext cx="7772400" cy="1073451"/>
          </a:xfrm>
        </p:spPr>
        <p:txBody>
          <a:bodyPr anchor="t" anchorCtr="0">
            <a:noAutofit/>
          </a:bodyPr>
          <a:lstStyle>
            <a:lvl1pPr algn="l">
              <a:defRPr sz="3200">
                <a:solidFill>
                  <a:schemeClr val="bg1"/>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79463" y="2300465"/>
            <a:ext cx="7772400" cy="1289291"/>
          </a:xfrm>
        </p:spPr>
        <p:txBody>
          <a:bodyPr anchor="b" anchorCtr="0">
            <a:noAutofit/>
          </a:bodyPr>
          <a:lstStyle>
            <a:lvl1pPr marL="0" indent="0" algn="l">
              <a:buNone/>
              <a:defRPr sz="6000">
                <a:solidFill>
                  <a:srgbClr val="6DD9F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sz="800">
                <a:latin typeface="Arial"/>
                <a:cs typeface="Arial"/>
              </a:defRPr>
            </a:lvl1pPr>
          </a:lstStyle>
          <a:p>
            <a:fld id="{556BEC15-E763-DE44-B257-6F4D3B387214}" type="slidenum">
              <a:rPr lang="en-US" smtClean="0"/>
              <a:pPr/>
              <a:t>‹#›</a:t>
            </a:fld>
            <a:endParaRPr lang="en-US" dirty="0"/>
          </a:p>
        </p:txBody>
      </p:sp>
      <p:grpSp>
        <p:nvGrpSpPr>
          <p:cNvPr id="13" name="Group 18"/>
          <p:cNvGrpSpPr>
            <a:grpSpLocks/>
          </p:cNvGrpSpPr>
          <p:nvPr userDrawn="1"/>
        </p:nvGrpSpPr>
        <p:grpSpPr bwMode="auto">
          <a:xfrm>
            <a:off x="781050" y="6464019"/>
            <a:ext cx="7535863" cy="153987"/>
            <a:chOff x="3507" y="4032"/>
            <a:chExt cx="3114" cy="101"/>
          </a:xfrm>
        </p:grpSpPr>
        <p:sp>
          <p:nvSpPr>
            <p:cNvPr id="14" name="Text Box 7"/>
            <p:cNvSpPr txBox="1">
              <a:spLocks noChangeArrowheads="1"/>
            </p:cNvSpPr>
            <p:nvPr/>
          </p:nvSpPr>
          <p:spPr bwMode="auto">
            <a:xfrm>
              <a:off x="3507" y="4032"/>
              <a:ext cx="1341"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6700" indent="-266700" eaLnBrk="0" hangingPunct="0">
                <a:tabLst>
                  <a:tab pos="3683000" algn="r"/>
                </a:tabLst>
                <a:defRPr sz="1200" b="1">
                  <a:solidFill>
                    <a:schemeClr val="tx1"/>
                  </a:solidFill>
                  <a:latin typeface="Arial" charset="0"/>
                  <a:ea typeface="ＭＳ Ｐゴシック" charset="0"/>
                  <a:cs typeface="ＭＳ Ｐゴシック" charset="0"/>
                </a:defRPr>
              </a:lvl1pPr>
              <a:lvl2pPr marL="742950" indent="-285750" eaLnBrk="0" hangingPunct="0">
                <a:tabLst>
                  <a:tab pos="3683000" algn="r"/>
                </a:tabLst>
                <a:defRPr sz="1200" b="1">
                  <a:solidFill>
                    <a:schemeClr val="tx1"/>
                  </a:solidFill>
                  <a:latin typeface="Arial" charset="0"/>
                  <a:ea typeface="ＭＳ Ｐゴシック" charset="0"/>
                </a:defRPr>
              </a:lvl2pPr>
              <a:lvl3pPr marL="1143000" indent="-228600" eaLnBrk="0" hangingPunct="0">
                <a:tabLst>
                  <a:tab pos="3683000" algn="r"/>
                </a:tabLst>
                <a:defRPr sz="1200" b="1">
                  <a:solidFill>
                    <a:schemeClr val="tx1"/>
                  </a:solidFill>
                  <a:latin typeface="Arial" charset="0"/>
                  <a:ea typeface="ＭＳ Ｐゴシック" charset="0"/>
                </a:defRPr>
              </a:lvl3pPr>
              <a:lvl4pPr marL="1600200" indent="-228600" eaLnBrk="0" hangingPunct="0">
                <a:tabLst>
                  <a:tab pos="3683000" algn="r"/>
                </a:tabLst>
                <a:defRPr sz="1200" b="1">
                  <a:solidFill>
                    <a:schemeClr val="tx1"/>
                  </a:solidFill>
                  <a:latin typeface="Arial" charset="0"/>
                  <a:ea typeface="ＭＳ Ｐゴシック" charset="0"/>
                </a:defRPr>
              </a:lvl4pPr>
              <a:lvl5pPr marL="2057400" indent="-228600" eaLnBrk="0" hangingPunct="0">
                <a:tabLst>
                  <a:tab pos="3683000" algn="r"/>
                </a:tabLst>
                <a:defRPr sz="1200" b="1">
                  <a:solidFill>
                    <a:schemeClr val="tx1"/>
                  </a:solidFill>
                  <a:latin typeface="Arial" charset="0"/>
                  <a:ea typeface="ＭＳ Ｐゴシック" charset="0"/>
                </a:defRPr>
              </a:lvl5pPr>
              <a:lvl6pPr marL="25146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6pPr>
              <a:lvl7pPr marL="29718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7pPr>
              <a:lvl8pPr marL="34290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8pPr>
              <a:lvl9pPr marL="38862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9pPr>
            </a:lstStyle>
            <a:p>
              <a:pPr algn="just" eaLnBrk="1" hangingPunct="1">
                <a:spcBef>
                  <a:spcPct val="0"/>
                </a:spcBef>
              </a:pPr>
              <a:r>
                <a:rPr lang="en-GB" altLang="ja-JP" sz="800" b="0" dirty="0">
                  <a:solidFill>
                    <a:srgbClr val="464847"/>
                  </a:solidFill>
                  <a:ea typeface="MS Mincho" charset="0"/>
                  <a:cs typeface="MS Mincho" charset="0"/>
                </a:rPr>
                <a:t>The contents of this </a:t>
              </a:r>
              <a:r>
                <a:rPr lang="en-GB" altLang="ja-JP" sz="800" b="0" dirty="0" smtClean="0">
                  <a:solidFill>
                    <a:srgbClr val="464847"/>
                  </a:solidFill>
                  <a:ea typeface="MS Mincho" charset="0"/>
                  <a:cs typeface="MS Mincho" charset="0"/>
                </a:rPr>
                <a:t>document </a:t>
              </a:r>
              <a:r>
                <a:rPr lang="en-GB" altLang="ja-JP" sz="800" b="0" dirty="0">
                  <a:solidFill>
                    <a:srgbClr val="464847"/>
                  </a:solidFill>
                  <a:ea typeface="MS Mincho" charset="0"/>
                  <a:cs typeface="MS Mincho" charset="0"/>
                </a:rPr>
                <a:t>are confidential</a:t>
              </a:r>
              <a:r>
                <a:rPr lang="en-GB" altLang="ja-JP" sz="1000" b="0" dirty="0">
                  <a:solidFill>
                    <a:srgbClr val="464847"/>
                  </a:solidFill>
                  <a:ea typeface="MS Mincho" charset="0"/>
                  <a:cs typeface="MS Mincho" charset="0"/>
                </a:rPr>
                <a:t> </a:t>
              </a:r>
              <a:endParaRPr lang="en-GB" sz="1000" b="0" dirty="0">
                <a:solidFill>
                  <a:srgbClr val="464847"/>
                </a:solidFill>
                <a:ea typeface="MS Mincho" charset="0"/>
                <a:cs typeface="MS Mincho" charset="0"/>
              </a:endParaRPr>
            </a:p>
          </p:txBody>
        </p:sp>
        <p:sp>
          <p:nvSpPr>
            <p:cNvPr id="15" name="Text Box 7"/>
            <p:cNvSpPr txBox="1">
              <a:spLocks noChangeArrowheads="1"/>
            </p:cNvSpPr>
            <p:nvPr/>
          </p:nvSpPr>
          <p:spPr bwMode="auto">
            <a:xfrm>
              <a:off x="5280" y="4032"/>
              <a:ext cx="1341"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6700" indent="-266700" eaLnBrk="0" hangingPunct="0">
                <a:tabLst>
                  <a:tab pos="3683000" algn="r"/>
                </a:tabLst>
                <a:defRPr sz="1200" b="1">
                  <a:solidFill>
                    <a:schemeClr val="tx1"/>
                  </a:solidFill>
                  <a:latin typeface="Arial" charset="0"/>
                  <a:ea typeface="ＭＳ Ｐゴシック" charset="0"/>
                  <a:cs typeface="ＭＳ Ｐゴシック" charset="0"/>
                </a:defRPr>
              </a:lvl1pPr>
              <a:lvl2pPr marL="742950" indent="-285750" eaLnBrk="0" hangingPunct="0">
                <a:tabLst>
                  <a:tab pos="3683000" algn="r"/>
                </a:tabLst>
                <a:defRPr sz="1200" b="1">
                  <a:solidFill>
                    <a:schemeClr val="tx1"/>
                  </a:solidFill>
                  <a:latin typeface="Arial" charset="0"/>
                  <a:ea typeface="ＭＳ Ｐゴシック" charset="0"/>
                </a:defRPr>
              </a:lvl2pPr>
              <a:lvl3pPr marL="1143000" indent="-228600" eaLnBrk="0" hangingPunct="0">
                <a:tabLst>
                  <a:tab pos="3683000" algn="r"/>
                </a:tabLst>
                <a:defRPr sz="1200" b="1">
                  <a:solidFill>
                    <a:schemeClr val="tx1"/>
                  </a:solidFill>
                  <a:latin typeface="Arial" charset="0"/>
                  <a:ea typeface="ＭＳ Ｐゴシック" charset="0"/>
                </a:defRPr>
              </a:lvl3pPr>
              <a:lvl4pPr marL="1600200" indent="-228600" eaLnBrk="0" hangingPunct="0">
                <a:tabLst>
                  <a:tab pos="3683000" algn="r"/>
                </a:tabLst>
                <a:defRPr sz="1200" b="1">
                  <a:solidFill>
                    <a:schemeClr val="tx1"/>
                  </a:solidFill>
                  <a:latin typeface="Arial" charset="0"/>
                  <a:ea typeface="ＭＳ Ｐゴシック" charset="0"/>
                </a:defRPr>
              </a:lvl4pPr>
              <a:lvl5pPr marL="2057400" indent="-228600" eaLnBrk="0" hangingPunct="0">
                <a:tabLst>
                  <a:tab pos="3683000" algn="r"/>
                </a:tabLst>
                <a:defRPr sz="1200" b="1">
                  <a:solidFill>
                    <a:schemeClr val="tx1"/>
                  </a:solidFill>
                  <a:latin typeface="Arial" charset="0"/>
                  <a:ea typeface="ＭＳ Ｐゴシック" charset="0"/>
                </a:defRPr>
              </a:lvl5pPr>
              <a:lvl6pPr marL="25146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6pPr>
              <a:lvl7pPr marL="29718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7pPr>
              <a:lvl8pPr marL="34290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8pPr>
              <a:lvl9pPr marL="38862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9pPr>
            </a:lstStyle>
            <a:p>
              <a:pPr algn="r" eaLnBrk="1" hangingPunct="1">
                <a:spcBef>
                  <a:spcPct val="0"/>
                </a:spcBef>
              </a:pPr>
              <a:r>
                <a:rPr lang="en-GB" altLang="ja-JP" sz="1000" b="0">
                  <a:solidFill>
                    <a:srgbClr val="464847"/>
                  </a:solidFill>
                  <a:ea typeface="MS Mincho" charset="0"/>
                  <a:cs typeface="MS Mincho" charset="0"/>
                </a:rPr>
                <a:t> </a:t>
              </a:r>
              <a:endParaRPr lang="en-GB" sz="1000" b="0">
                <a:solidFill>
                  <a:srgbClr val="464847"/>
                </a:solidFill>
                <a:ea typeface="MS Mincho" charset="0"/>
                <a:cs typeface="MS Mincho" charset="0"/>
              </a:endParaRPr>
            </a:p>
          </p:txBody>
        </p:sp>
      </p:grpSp>
      <p:pic>
        <p:nvPicPr>
          <p:cNvPr id="10" name="Picture 9" descr="Line-04.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4407" y="6635750"/>
            <a:ext cx="960755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5189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09406A"/>
                </a:solidFill>
                <a:latin typeface="Georgia"/>
                <a:cs typeface="Georgia"/>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6" descr="Line-04.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4407" y="6635750"/>
            <a:ext cx="960755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7"/>
          <p:cNvSpPr txBox="1">
            <a:spLocks noChangeArrowheads="1"/>
          </p:cNvSpPr>
          <p:nvPr userDrawn="1"/>
        </p:nvSpPr>
        <p:spPr bwMode="auto">
          <a:xfrm>
            <a:off x="781050" y="6459925"/>
            <a:ext cx="3431161" cy="2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66700" indent="-266700" eaLnBrk="0" hangingPunct="0">
              <a:tabLst>
                <a:tab pos="3683000" algn="r"/>
              </a:tabLst>
              <a:defRPr sz="1200" b="1">
                <a:solidFill>
                  <a:schemeClr val="tx1"/>
                </a:solidFill>
                <a:latin typeface="Arial" charset="0"/>
                <a:ea typeface="ＭＳ Ｐゴシック" charset="0"/>
                <a:cs typeface="ＭＳ Ｐゴシック" charset="0"/>
              </a:defRPr>
            </a:lvl1pPr>
            <a:lvl2pPr marL="742950" indent="-285750" eaLnBrk="0" hangingPunct="0">
              <a:tabLst>
                <a:tab pos="3683000" algn="r"/>
              </a:tabLst>
              <a:defRPr sz="1200" b="1">
                <a:solidFill>
                  <a:schemeClr val="tx1"/>
                </a:solidFill>
                <a:latin typeface="Arial" charset="0"/>
                <a:ea typeface="ＭＳ Ｐゴシック" charset="0"/>
              </a:defRPr>
            </a:lvl2pPr>
            <a:lvl3pPr marL="1143000" indent="-228600" eaLnBrk="0" hangingPunct="0">
              <a:tabLst>
                <a:tab pos="3683000" algn="r"/>
              </a:tabLst>
              <a:defRPr sz="1200" b="1">
                <a:solidFill>
                  <a:schemeClr val="tx1"/>
                </a:solidFill>
                <a:latin typeface="Arial" charset="0"/>
                <a:ea typeface="ＭＳ Ｐゴシック" charset="0"/>
              </a:defRPr>
            </a:lvl3pPr>
            <a:lvl4pPr marL="1600200" indent="-228600" eaLnBrk="0" hangingPunct="0">
              <a:tabLst>
                <a:tab pos="3683000" algn="r"/>
              </a:tabLst>
              <a:defRPr sz="1200" b="1">
                <a:solidFill>
                  <a:schemeClr val="tx1"/>
                </a:solidFill>
                <a:latin typeface="Arial" charset="0"/>
                <a:ea typeface="ＭＳ Ｐゴシック" charset="0"/>
              </a:defRPr>
            </a:lvl4pPr>
            <a:lvl5pPr marL="2057400" indent="-228600" eaLnBrk="0" hangingPunct="0">
              <a:tabLst>
                <a:tab pos="3683000" algn="r"/>
              </a:tabLst>
              <a:defRPr sz="1200" b="1">
                <a:solidFill>
                  <a:schemeClr val="tx1"/>
                </a:solidFill>
                <a:latin typeface="Arial" charset="0"/>
                <a:ea typeface="ＭＳ Ｐゴシック" charset="0"/>
              </a:defRPr>
            </a:lvl5pPr>
            <a:lvl6pPr marL="25146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6pPr>
            <a:lvl7pPr marL="29718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7pPr>
            <a:lvl8pPr marL="34290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8pPr>
            <a:lvl9pPr marL="3886200" indent="-228600" eaLnBrk="0" fontAlgn="base" hangingPunct="0">
              <a:spcBef>
                <a:spcPct val="20000"/>
              </a:spcBef>
              <a:spcAft>
                <a:spcPct val="0"/>
              </a:spcAft>
              <a:tabLst>
                <a:tab pos="3683000" algn="r"/>
              </a:tabLst>
              <a:defRPr sz="1200" b="1">
                <a:solidFill>
                  <a:schemeClr val="tx1"/>
                </a:solidFill>
                <a:latin typeface="Arial" charset="0"/>
                <a:ea typeface="ＭＳ Ｐゴシック" charset="0"/>
              </a:defRPr>
            </a:lvl9pPr>
          </a:lstStyle>
          <a:p>
            <a:pPr algn="just" eaLnBrk="1" hangingPunct="1">
              <a:spcBef>
                <a:spcPct val="0"/>
              </a:spcBef>
            </a:pPr>
            <a:r>
              <a:rPr lang="en-GB" altLang="ja-JP" sz="800" b="0" dirty="0">
                <a:solidFill>
                  <a:srgbClr val="464847"/>
                </a:solidFill>
                <a:ea typeface="MS Mincho" charset="0"/>
                <a:cs typeface="MS Mincho" charset="0"/>
              </a:rPr>
              <a:t>The contents of this  document are confidential</a:t>
            </a:r>
            <a:r>
              <a:rPr lang="en-GB" altLang="ja-JP" sz="1000" b="0" dirty="0">
                <a:solidFill>
                  <a:srgbClr val="464847"/>
                </a:solidFill>
                <a:ea typeface="MS Mincho" charset="0"/>
                <a:cs typeface="MS Mincho" charset="0"/>
              </a:rPr>
              <a:t> </a:t>
            </a:r>
            <a:endParaRPr lang="en-GB" sz="1000" b="0" dirty="0">
              <a:solidFill>
                <a:srgbClr val="464847"/>
              </a:solidFill>
              <a:ea typeface="MS Mincho" charset="0"/>
              <a:cs typeface="MS Mincho" charset="0"/>
            </a:endParaRPr>
          </a:p>
        </p:txBody>
      </p:sp>
      <p:sp>
        <p:nvSpPr>
          <p:cNvPr id="14" name="Slide Number Placeholder 5"/>
          <p:cNvSpPr>
            <a:spLocks noGrp="1"/>
          </p:cNvSpPr>
          <p:nvPr>
            <p:ph type="sldNum" sz="quarter" idx="12"/>
          </p:nvPr>
        </p:nvSpPr>
        <p:spPr>
          <a:xfrm>
            <a:off x="6553200" y="6356350"/>
            <a:ext cx="2133600" cy="365125"/>
          </a:xfrm>
        </p:spPr>
        <p:txBody>
          <a:bodyPr/>
          <a:lstStyle>
            <a:lvl1pPr>
              <a:defRPr sz="800">
                <a:latin typeface="Arial"/>
                <a:cs typeface="Arial"/>
              </a:defRPr>
            </a:lvl1pPr>
          </a:lstStyle>
          <a:p>
            <a:r>
              <a:rPr lang="en-US" smtClean="0"/>
              <a:t>Page </a:t>
            </a:r>
            <a:fld id="{556BEC15-E763-DE44-B257-6F4D3B387214}" type="slidenum">
              <a:rPr lang="en-US" smtClean="0"/>
              <a:pPr/>
              <a:t>‹#›</a:t>
            </a:fld>
            <a:endParaRPr lang="en-US" dirty="0"/>
          </a:p>
        </p:txBody>
      </p:sp>
    </p:spTree>
    <p:extLst>
      <p:ext uri="{BB962C8B-B14F-4D97-AF65-F5344CB8AC3E}">
        <p14:creationId xmlns:p14="http://schemas.microsoft.com/office/powerpoint/2010/main" val="246912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bg>
      <p:bgPr>
        <a:solidFill>
          <a:srgbClr val="09406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pic>
        <p:nvPicPr>
          <p:cNvPr id="7" name="Picture 6" descr="Line-04.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4407" y="6635750"/>
            <a:ext cx="960755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12"/>
          </p:nvPr>
        </p:nvSpPr>
        <p:spPr>
          <a:xfrm>
            <a:off x="6553200" y="6356350"/>
            <a:ext cx="2133600" cy="365125"/>
          </a:xfrm>
        </p:spPr>
        <p:txBody>
          <a:bodyPr/>
          <a:lstStyle>
            <a:lvl1pPr>
              <a:defRPr sz="800">
                <a:latin typeface="Arial"/>
                <a:cs typeface="Arial"/>
              </a:defRPr>
            </a:lvl1pPr>
          </a:lstStyle>
          <a:p>
            <a:r>
              <a:rPr lang="en-US" smtClean="0"/>
              <a:t>Page </a:t>
            </a:r>
            <a:fld id="{556BEC15-E763-DE44-B257-6F4D3B387214}" type="slidenum">
              <a:rPr lang="en-US" smtClean="0"/>
              <a:pPr/>
              <a:t>‹#›</a:t>
            </a:fld>
            <a:endParaRPr lang="en-US" dirty="0"/>
          </a:p>
        </p:txBody>
      </p:sp>
    </p:spTree>
    <p:extLst>
      <p:ext uri="{BB962C8B-B14F-4D97-AF65-F5344CB8AC3E}">
        <p14:creationId xmlns:p14="http://schemas.microsoft.com/office/powerpoint/2010/main" val="355576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BEC15-E763-DE44-B257-6F4D3B387214}" type="slidenum">
              <a:rPr lang="en-US" smtClean="0"/>
              <a:pPr/>
              <a:t>‹#›</a:t>
            </a:fld>
            <a:endParaRPr lang="en-US"/>
          </a:p>
        </p:txBody>
      </p:sp>
    </p:spTree>
    <p:extLst>
      <p:ext uri="{BB962C8B-B14F-4D97-AF65-F5344CB8AC3E}">
        <p14:creationId xmlns:p14="http://schemas.microsoft.com/office/powerpoint/2010/main" val="1763594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BEC15-E763-DE44-B257-6F4D3B387214}" type="slidenum">
              <a:rPr lang="en-US" smtClean="0"/>
              <a:pPr/>
              <a:t>‹#›</a:t>
            </a:fld>
            <a:endParaRPr lang="en-US"/>
          </a:p>
        </p:txBody>
      </p:sp>
    </p:spTree>
    <p:extLst>
      <p:ext uri="{BB962C8B-B14F-4D97-AF65-F5344CB8AC3E}">
        <p14:creationId xmlns:p14="http://schemas.microsoft.com/office/powerpoint/2010/main" val="4284310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6BEC15-E763-DE44-B257-6F4D3B387214}" type="slidenum">
              <a:rPr lang="en-US" smtClean="0"/>
              <a:pPr/>
              <a:t>‹#›</a:t>
            </a:fld>
            <a:endParaRPr lang="en-US"/>
          </a:p>
        </p:txBody>
      </p:sp>
    </p:spTree>
    <p:extLst>
      <p:ext uri="{BB962C8B-B14F-4D97-AF65-F5344CB8AC3E}">
        <p14:creationId xmlns:p14="http://schemas.microsoft.com/office/powerpoint/2010/main" val="32856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6BEC15-E763-DE44-B257-6F4D3B387214}" type="slidenum">
              <a:rPr lang="en-US" smtClean="0"/>
              <a:pPr/>
              <a:t>‹#›</a:t>
            </a:fld>
            <a:endParaRPr lang="en-US"/>
          </a:p>
        </p:txBody>
      </p:sp>
    </p:spTree>
    <p:extLst>
      <p:ext uri="{BB962C8B-B14F-4D97-AF65-F5344CB8AC3E}">
        <p14:creationId xmlns:p14="http://schemas.microsoft.com/office/powerpoint/2010/main" val="215276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6BEC15-E763-DE44-B257-6F4D3B387214}" type="slidenum">
              <a:rPr lang="en-US" smtClean="0"/>
              <a:pPr/>
              <a:t>‹#›</a:t>
            </a:fld>
            <a:endParaRPr lang="en-US"/>
          </a:p>
        </p:txBody>
      </p:sp>
    </p:spTree>
    <p:extLst>
      <p:ext uri="{BB962C8B-B14F-4D97-AF65-F5344CB8AC3E}">
        <p14:creationId xmlns:p14="http://schemas.microsoft.com/office/powerpoint/2010/main" val="16074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BEC15-E763-DE44-B257-6F4D3B387214}" type="slidenum">
              <a:rPr lang="en-US" smtClean="0"/>
              <a:pPr/>
              <a:t>‹#›</a:t>
            </a:fld>
            <a:endParaRPr lang="en-US"/>
          </a:p>
        </p:txBody>
      </p:sp>
    </p:spTree>
    <p:extLst>
      <p:ext uri="{BB962C8B-B14F-4D97-AF65-F5344CB8AC3E}">
        <p14:creationId xmlns:p14="http://schemas.microsoft.com/office/powerpoint/2010/main" val="1379150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BEC15-E763-DE44-B257-6F4D3B387214}" type="slidenum">
              <a:rPr lang="en-US" smtClean="0"/>
              <a:pPr/>
              <a:t>‹#›</a:t>
            </a:fld>
            <a:endParaRPr lang="en-US"/>
          </a:p>
        </p:txBody>
      </p:sp>
    </p:spTree>
    <p:extLst>
      <p:ext uri="{BB962C8B-B14F-4D97-AF65-F5344CB8AC3E}">
        <p14:creationId xmlns:p14="http://schemas.microsoft.com/office/powerpoint/2010/main" val="230277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2012" y="2160360"/>
            <a:ext cx="7032812" cy="676970"/>
          </a:xfrm>
        </p:spPr>
        <p:txBody>
          <a:bodyPr>
            <a:noAutofit/>
          </a:bodyPr>
          <a:lstStyle/>
          <a:p>
            <a:r>
              <a:rPr lang="en-US" sz="5400" i="1" dirty="0" smtClean="0">
                <a:solidFill>
                  <a:srgbClr val="00B0F0"/>
                </a:solidFill>
              </a:rPr>
              <a:t>Is Retirement Dead?</a:t>
            </a:r>
            <a:endParaRPr lang="en-US" sz="5400" i="1" dirty="0">
              <a:solidFill>
                <a:srgbClr val="00B0F0"/>
              </a:solidFill>
            </a:endParaRPr>
          </a:p>
        </p:txBody>
      </p:sp>
      <p:sp>
        <p:nvSpPr>
          <p:cNvPr id="7" name="Text Box 32"/>
          <p:cNvSpPr txBox="1">
            <a:spLocks noChangeArrowheads="1"/>
          </p:cNvSpPr>
          <p:nvPr/>
        </p:nvSpPr>
        <p:spPr bwMode="auto">
          <a:xfrm>
            <a:off x="763314" y="4727093"/>
            <a:ext cx="53625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spcBef>
                <a:spcPct val="50000"/>
              </a:spcBef>
              <a:defRPr/>
            </a:pPr>
            <a:r>
              <a:rPr lang="en-GB" b="0" cap="small" dirty="0" smtClean="0">
                <a:solidFill>
                  <a:srgbClr val="FFFFFF"/>
                </a:solidFill>
                <a:cs typeface="Arial" charset="0"/>
              </a:rPr>
              <a:t>March 2014</a:t>
            </a:r>
            <a:endParaRPr lang="en-GB" sz="1500" b="0" cap="small" dirty="0">
              <a:solidFill>
                <a:srgbClr val="FFFFFF"/>
              </a:solidFill>
              <a:cs typeface="Arial" charset="0"/>
            </a:endParaRPr>
          </a:p>
        </p:txBody>
      </p:sp>
      <p:sp>
        <p:nvSpPr>
          <p:cNvPr id="10" name="Slide Number Placeholder 9"/>
          <p:cNvSpPr>
            <a:spLocks noGrp="1"/>
          </p:cNvSpPr>
          <p:nvPr>
            <p:ph type="sldNum" sz="quarter" idx="12"/>
          </p:nvPr>
        </p:nvSpPr>
        <p:spPr/>
        <p:txBody>
          <a:bodyPr/>
          <a:lstStyle/>
          <a:p>
            <a:fld id="{556BEC15-E763-DE44-B257-6F4D3B387214}" type="slidenum">
              <a:rPr lang="en-US" smtClean="0"/>
              <a:pPr/>
              <a:t>1</a:t>
            </a:fld>
            <a:endParaRPr lang="en-US" dirty="0"/>
          </a:p>
        </p:txBody>
      </p:sp>
      <p:sp>
        <p:nvSpPr>
          <p:cNvPr id="5" name="Subtitle 2"/>
          <p:cNvSpPr txBox="1">
            <a:spLocks/>
          </p:cNvSpPr>
          <p:nvPr/>
        </p:nvSpPr>
        <p:spPr>
          <a:xfrm>
            <a:off x="623048" y="3294392"/>
            <a:ext cx="7032812" cy="676970"/>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5000" kern="1200">
                <a:solidFill>
                  <a:srgbClr val="1290BD"/>
                </a:solidFill>
                <a:latin typeface="Georgia"/>
                <a:ea typeface="+mn-ea"/>
                <a:cs typeface="Georgia"/>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b="1" cap="small" dirty="0" smtClean="0">
                <a:solidFill>
                  <a:schemeClr val="bg1"/>
                </a:solidFill>
              </a:rPr>
              <a:t>William Wright</a:t>
            </a:r>
          </a:p>
          <a:p>
            <a:r>
              <a:rPr lang="en-US" sz="1800" b="1" cap="small" dirty="0">
                <a:solidFill>
                  <a:schemeClr val="bg1"/>
                </a:solidFill>
              </a:rPr>
              <a:t>Erin </a:t>
            </a:r>
            <a:r>
              <a:rPr lang="en-US" sz="1800" b="1" cap="small" dirty="0" err="1">
                <a:solidFill>
                  <a:schemeClr val="bg1"/>
                </a:solidFill>
              </a:rPr>
              <a:t>Kuzz</a:t>
            </a:r>
            <a:endParaRPr lang="en-US" sz="1800" b="1" cap="small" dirty="0">
              <a:solidFill>
                <a:schemeClr val="bg1"/>
              </a:solidFill>
            </a:endParaRPr>
          </a:p>
          <a:p>
            <a:r>
              <a:rPr lang="en-US" sz="1800" b="1" cap="small" dirty="0" smtClean="0">
                <a:solidFill>
                  <a:schemeClr val="bg1"/>
                </a:solidFill>
              </a:rPr>
              <a:t>Ajay Raghavan </a:t>
            </a:r>
            <a:endParaRPr lang="en-US" sz="1800" b="1" cap="small" dirty="0">
              <a:solidFill>
                <a:schemeClr val="bg1"/>
              </a:solidFill>
            </a:endParaRPr>
          </a:p>
        </p:txBody>
      </p:sp>
    </p:spTree>
    <p:extLst>
      <p:ext uri="{BB962C8B-B14F-4D97-AF65-F5344CB8AC3E}">
        <p14:creationId xmlns:p14="http://schemas.microsoft.com/office/powerpoint/2010/main" val="1433715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lstStyle/>
          <a:p>
            <a:r>
              <a:rPr lang="en-US" i="1" dirty="0" smtClean="0"/>
              <a:t>Public v Private Sector </a:t>
            </a:r>
            <a:endParaRPr lang="en-US" i="1" dirty="0"/>
          </a:p>
        </p:txBody>
      </p:sp>
      <p:sp>
        <p:nvSpPr>
          <p:cNvPr id="5" name="Slide Number Placeholder 4"/>
          <p:cNvSpPr>
            <a:spLocks noGrp="1"/>
          </p:cNvSpPr>
          <p:nvPr>
            <p:ph type="sldNum" sz="quarter" idx="12"/>
          </p:nvPr>
        </p:nvSpPr>
        <p:spPr/>
        <p:txBody>
          <a:bodyPr/>
          <a:lstStyle/>
          <a:p>
            <a:fld id="{556BEC15-E763-DE44-B257-6F4D3B387214}" type="slidenum">
              <a:rPr lang="en-US" smtClean="0"/>
              <a:pPr/>
              <a:t>10</a:t>
            </a:fld>
            <a:endParaRPr lang="en-US" dirty="0"/>
          </a:p>
        </p:txBody>
      </p:sp>
    </p:spTree>
    <p:extLst>
      <p:ext uri="{BB962C8B-B14F-4D97-AF65-F5344CB8AC3E}">
        <p14:creationId xmlns:p14="http://schemas.microsoft.com/office/powerpoint/2010/main" val="1639904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ChangeArrowheads="1"/>
          </p:cNvSpPr>
          <p:nvPr/>
        </p:nvSpPr>
        <p:spPr bwMode="auto">
          <a:xfrm>
            <a:off x="762000" y="1676400"/>
            <a:ext cx="7620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just" eaLnBrk="0" hangingPunct="0">
              <a:lnSpc>
                <a:spcPct val="120000"/>
              </a:lnSpc>
              <a:tabLst>
                <a:tab pos="3683000" algn="r"/>
                <a:tab pos="5049838" algn="l"/>
              </a:tabLst>
              <a:defRPr/>
            </a:pPr>
            <a:endParaRPr lang="en-US" sz="1200" b="0" dirty="0">
              <a:solidFill>
                <a:srgbClr val="464847"/>
              </a:solidFill>
              <a:latin typeface="Arial"/>
              <a:cs typeface="Arial"/>
            </a:endParaRPr>
          </a:p>
        </p:txBody>
      </p:sp>
      <p:sp>
        <p:nvSpPr>
          <p:cNvPr id="10" name="Slide Number Placeholder 9"/>
          <p:cNvSpPr>
            <a:spLocks noGrp="1"/>
          </p:cNvSpPr>
          <p:nvPr>
            <p:ph type="sldNum" sz="quarter" idx="12"/>
          </p:nvPr>
        </p:nvSpPr>
        <p:spPr/>
        <p:txBody>
          <a:bodyPr/>
          <a:lstStyle/>
          <a:p>
            <a:r>
              <a:rPr lang="en-US" smtClean="0"/>
              <a:t>Page </a:t>
            </a:r>
            <a:fld id="{556BEC15-E763-DE44-B257-6F4D3B387214}" type="slidenum">
              <a:rPr lang="en-US" smtClean="0"/>
              <a:pPr/>
              <a:t>11</a:t>
            </a:fld>
            <a:endParaRPr lang="en-US" dirty="0"/>
          </a:p>
        </p:txBody>
      </p:sp>
      <p:sp>
        <p:nvSpPr>
          <p:cNvPr id="11" name="Rectangle 2"/>
          <p:cNvSpPr>
            <a:spLocks noGrp="1" noChangeArrowheads="1"/>
          </p:cNvSpPr>
          <p:nvPr>
            <p:ph type="title"/>
          </p:nvPr>
        </p:nvSpPr>
        <p:spPr>
          <a:xfrm>
            <a:off x="379134" y="516315"/>
            <a:ext cx="7567613" cy="479425"/>
          </a:xfrm>
          <a:noFill/>
        </p:spPr>
        <p:txBody>
          <a:bodyPr>
            <a:noAutofit/>
          </a:bodyPr>
          <a:lstStyle/>
          <a:p>
            <a:pPr eaLnBrk="1" hangingPunct="1"/>
            <a:r>
              <a:rPr lang="en-GB" sz="3600" dirty="0" smtClean="0">
                <a:solidFill>
                  <a:srgbClr val="004165"/>
                </a:solidFill>
                <a:latin typeface="Georgia" charset="0"/>
              </a:rPr>
              <a:t>Process</a:t>
            </a:r>
            <a:endParaRPr lang="en-GB" sz="3600" dirty="0">
              <a:solidFill>
                <a:srgbClr val="009FC2"/>
              </a:solidFill>
              <a:latin typeface="Georgia" charset="0"/>
            </a:endParaRPr>
          </a:p>
        </p:txBody>
      </p:sp>
      <p:sp>
        <p:nvSpPr>
          <p:cNvPr id="12" name="Content Placeholder 2"/>
          <p:cNvSpPr>
            <a:spLocks noGrp="1"/>
          </p:cNvSpPr>
          <p:nvPr>
            <p:ph idx="1"/>
          </p:nvPr>
        </p:nvSpPr>
        <p:spPr>
          <a:xfrm>
            <a:off x="468405" y="1313987"/>
            <a:ext cx="8314765" cy="4679950"/>
          </a:xfrm>
        </p:spPr>
        <p:txBody>
          <a:bodyPr>
            <a:noAutofit/>
          </a:bodyPr>
          <a:lstStyle/>
          <a:p>
            <a:pPr marL="0" indent="0" algn="just">
              <a:buFontTx/>
              <a:buNone/>
              <a:defRPr/>
            </a:pPr>
            <a:r>
              <a:rPr lang="en-US" sz="2200" b="1" cap="small" dirty="0" smtClean="0">
                <a:latin typeface="Times New Roman" panose="02020603050405020304" pitchFamily="18" charset="0"/>
                <a:cs typeface="Times New Roman" panose="02020603050405020304" pitchFamily="18" charset="0"/>
              </a:rPr>
              <a:t>Public Sector</a:t>
            </a:r>
            <a:endParaRPr lang="en-US" sz="2200" b="1" cap="small" dirty="0">
              <a:latin typeface="Times New Roman" panose="02020603050405020304" pitchFamily="18" charset="0"/>
              <a:cs typeface="Times New Roman" panose="02020603050405020304" pitchFamily="18" charset="0"/>
            </a:endParaRPr>
          </a:p>
          <a:p>
            <a:pPr algn="just">
              <a:defRPr/>
            </a:pPr>
            <a:r>
              <a:rPr lang="en-US" sz="2200" dirty="0" smtClean="0">
                <a:latin typeface="Times New Roman" panose="02020603050405020304" pitchFamily="18" charset="0"/>
                <a:cs typeface="Times New Roman" panose="02020603050405020304" pitchFamily="18" charset="0"/>
              </a:rPr>
              <a:t>In the US, public sector employees have fixed retirement ages that are quite low: e.g. local police (55-60), fire fighters (55-60), law enforcement and correction officers (57), air traffic controllers (56) etc.</a:t>
            </a:r>
          </a:p>
          <a:p>
            <a:pPr algn="just">
              <a:defRPr/>
            </a:pPr>
            <a:r>
              <a:rPr lang="en-US" sz="2200" dirty="0" smtClean="0">
                <a:latin typeface="Times New Roman" panose="02020603050405020304" pitchFamily="18" charset="0"/>
                <a:cs typeface="Times New Roman" panose="02020603050405020304" pitchFamily="18" charset="0"/>
              </a:rPr>
              <a:t>Retirement age for employees in Indian Public Sector Undertakings is set at 60, with a proposal to increase it to 62.</a:t>
            </a:r>
          </a:p>
          <a:p>
            <a:pPr algn="just">
              <a:defRPr/>
            </a:pPr>
            <a:r>
              <a:rPr lang="en-US" sz="2200" dirty="0" smtClean="0">
                <a:latin typeface="Times New Roman" panose="02020603050405020304" pitchFamily="18" charset="0"/>
                <a:cs typeface="Times New Roman" panose="02020603050405020304" pitchFamily="18" charset="0"/>
              </a:rPr>
              <a:t>Due to attractive pension benefits for the public sector in Canada even on early retirement, Canada’s public sector employees retire earlier than anywhere else in the world. Studies from the late 2000s showed that while the general Canadian </a:t>
            </a:r>
            <a:r>
              <a:rPr lang="en-US" sz="2200" dirty="0" err="1" smtClean="0">
                <a:latin typeface="Times New Roman" panose="02020603050405020304" pitchFamily="18" charset="0"/>
                <a:cs typeface="Times New Roman" panose="02020603050405020304" pitchFamily="18" charset="0"/>
              </a:rPr>
              <a:t>labour</a:t>
            </a:r>
            <a:r>
              <a:rPr lang="en-US" sz="2200" dirty="0" smtClean="0">
                <a:latin typeface="Times New Roman" panose="02020603050405020304" pitchFamily="18" charset="0"/>
                <a:cs typeface="Times New Roman" panose="02020603050405020304" pitchFamily="18" charset="0"/>
              </a:rPr>
              <a:t> force retired at age 62 on a average, the public sector retired at 58. </a:t>
            </a:r>
          </a:p>
          <a:p>
            <a:pPr algn="just">
              <a:defRPr/>
            </a:pPr>
            <a:endParaRPr lang="en-US" sz="2200" dirty="0" smtClean="0">
              <a:latin typeface="Times New Roman" panose="02020603050405020304" pitchFamily="18" charset="0"/>
              <a:cs typeface="Times New Roman" panose="02020603050405020304" pitchFamily="18" charset="0"/>
            </a:endParaRPr>
          </a:p>
          <a:p>
            <a:pPr marL="0" indent="0">
              <a:buFontTx/>
              <a:buNone/>
              <a:defRPr/>
            </a:pPr>
            <a:endParaRPr lang="en-US" sz="1600" dirty="0" smtClean="0">
              <a:latin typeface="Times New Roman" panose="02020603050405020304" pitchFamily="18" charset="0"/>
              <a:cs typeface="Times New Roman" panose="02020603050405020304" pitchFamily="18" charset="0"/>
            </a:endParaRPr>
          </a:p>
          <a:p>
            <a:pPr marL="0" indent="0">
              <a:buFontTx/>
              <a:buNone/>
              <a:defRP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185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ChangeArrowheads="1"/>
          </p:cNvSpPr>
          <p:nvPr/>
        </p:nvSpPr>
        <p:spPr bwMode="auto">
          <a:xfrm>
            <a:off x="762000" y="1676400"/>
            <a:ext cx="7620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just" eaLnBrk="0" hangingPunct="0">
              <a:lnSpc>
                <a:spcPct val="120000"/>
              </a:lnSpc>
              <a:tabLst>
                <a:tab pos="3683000" algn="r"/>
                <a:tab pos="5049838" algn="l"/>
              </a:tabLst>
              <a:defRPr/>
            </a:pPr>
            <a:endParaRPr lang="en-US" sz="1200" b="0" dirty="0">
              <a:solidFill>
                <a:srgbClr val="464847"/>
              </a:solidFill>
              <a:latin typeface="Arial"/>
              <a:cs typeface="Arial"/>
            </a:endParaRPr>
          </a:p>
        </p:txBody>
      </p:sp>
      <p:sp>
        <p:nvSpPr>
          <p:cNvPr id="10" name="Slide Number Placeholder 9"/>
          <p:cNvSpPr>
            <a:spLocks noGrp="1"/>
          </p:cNvSpPr>
          <p:nvPr>
            <p:ph type="sldNum" sz="quarter" idx="12"/>
          </p:nvPr>
        </p:nvSpPr>
        <p:spPr/>
        <p:txBody>
          <a:bodyPr/>
          <a:lstStyle/>
          <a:p>
            <a:r>
              <a:rPr lang="en-US" smtClean="0"/>
              <a:t>Page </a:t>
            </a:r>
            <a:fld id="{556BEC15-E763-DE44-B257-6F4D3B387214}" type="slidenum">
              <a:rPr lang="en-US" smtClean="0"/>
              <a:pPr/>
              <a:t>12</a:t>
            </a:fld>
            <a:endParaRPr lang="en-US" dirty="0"/>
          </a:p>
        </p:txBody>
      </p:sp>
      <p:sp>
        <p:nvSpPr>
          <p:cNvPr id="11" name="Rectangle 2"/>
          <p:cNvSpPr>
            <a:spLocks noGrp="1" noChangeArrowheads="1"/>
          </p:cNvSpPr>
          <p:nvPr>
            <p:ph type="title"/>
          </p:nvPr>
        </p:nvSpPr>
        <p:spPr>
          <a:xfrm>
            <a:off x="379134" y="516315"/>
            <a:ext cx="7567613" cy="479425"/>
          </a:xfrm>
          <a:noFill/>
        </p:spPr>
        <p:txBody>
          <a:bodyPr>
            <a:noAutofit/>
          </a:bodyPr>
          <a:lstStyle/>
          <a:p>
            <a:pPr eaLnBrk="1" hangingPunct="1"/>
            <a:r>
              <a:rPr lang="en-GB" sz="3600" dirty="0" smtClean="0">
                <a:solidFill>
                  <a:srgbClr val="004165"/>
                </a:solidFill>
                <a:latin typeface="Georgia" charset="0"/>
              </a:rPr>
              <a:t>Process</a:t>
            </a:r>
            <a:endParaRPr lang="en-GB" sz="3600" dirty="0">
              <a:solidFill>
                <a:srgbClr val="009FC2"/>
              </a:solidFill>
              <a:latin typeface="Georgia" charset="0"/>
            </a:endParaRPr>
          </a:p>
        </p:txBody>
      </p:sp>
      <p:sp>
        <p:nvSpPr>
          <p:cNvPr id="12" name="Content Placeholder 2"/>
          <p:cNvSpPr>
            <a:spLocks noGrp="1"/>
          </p:cNvSpPr>
          <p:nvPr>
            <p:ph idx="1"/>
          </p:nvPr>
        </p:nvSpPr>
        <p:spPr>
          <a:xfrm>
            <a:off x="468405" y="1313987"/>
            <a:ext cx="8314765" cy="4679950"/>
          </a:xfrm>
        </p:spPr>
        <p:txBody>
          <a:bodyPr>
            <a:noAutofit/>
          </a:bodyPr>
          <a:lstStyle/>
          <a:p>
            <a:pPr algn="just">
              <a:defRPr/>
            </a:pPr>
            <a:endParaRPr lang="en-US" sz="1600" dirty="0" smtClean="0">
              <a:latin typeface="Times New Roman" panose="02020603050405020304" pitchFamily="18" charset="0"/>
              <a:cs typeface="Times New Roman" panose="02020603050405020304" pitchFamily="18" charset="0"/>
            </a:endParaRPr>
          </a:p>
          <a:p>
            <a:pPr marL="0" indent="0" algn="just">
              <a:buFontTx/>
              <a:buNone/>
              <a:defRPr/>
            </a:pPr>
            <a:r>
              <a:rPr lang="en-US" sz="2200" b="1" cap="small" dirty="0" smtClean="0">
                <a:latin typeface="Times New Roman" panose="02020603050405020304" pitchFamily="18" charset="0"/>
                <a:cs typeface="Times New Roman" panose="02020603050405020304" pitchFamily="18" charset="0"/>
              </a:rPr>
              <a:t>PRIVATE </a:t>
            </a:r>
            <a:r>
              <a:rPr lang="en-US" sz="2200" b="1" cap="small" dirty="0">
                <a:latin typeface="Times New Roman" panose="02020603050405020304" pitchFamily="18" charset="0"/>
                <a:cs typeface="Times New Roman" panose="02020603050405020304" pitchFamily="18" charset="0"/>
              </a:rPr>
              <a:t>Sector</a:t>
            </a:r>
          </a:p>
          <a:p>
            <a:pPr algn="just">
              <a:defRPr/>
            </a:pPr>
            <a:r>
              <a:rPr lang="en-US" sz="2200" dirty="0" smtClean="0">
                <a:latin typeface="Times New Roman" panose="02020603050405020304" pitchFamily="18" charset="0"/>
                <a:cs typeface="Times New Roman" panose="02020603050405020304" pitchFamily="18" charset="0"/>
              </a:rPr>
              <a:t>Anti age discrimination laws in some countries prohibit private employers from fixing a retirement age in countries like the US. </a:t>
            </a:r>
          </a:p>
          <a:p>
            <a:pPr algn="just">
              <a:defRPr/>
            </a:pPr>
            <a:r>
              <a:rPr lang="en-US" sz="2200" dirty="0" smtClean="0">
                <a:latin typeface="Times New Roman" panose="02020603050405020304" pitchFamily="18" charset="0"/>
                <a:cs typeface="Times New Roman" panose="02020603050405020304" pitchFamily="18" charset="0"/>
              </a:rPr>
              <a:t>The Bar Council of Delhi proposed that, </a:t>
            </a:r>
            <a:r>
              <a:rPr lang="en-US" sz="2200" b="1" u="sng" dirty="0" smtClean="0">
                <a:latin typeface="Times New Roman" panose="02020603050405020304" pitchFamily="18" charset="0"/>
                <a:cs typeface="Times New Roman" panose="02020603050405020304" pitchFamily="18" charset="0"/>
              </a:rPr>
              <a:t>in order to maintain the high standards and efficiency of lawyers</a:t>
            </a:r>
            <a:r>
              <a:rPr lang="en-US" sz="2200" dirty="0" smtClean="0">
                <a:latin typeface="Times New Roman" panose="02020603050405020304" pitchFamily="18" charset="0"/>
                <a:cs typeface="Times New Roman" panose="02020603050405020304" pitchFamily="18" charset="0"/>
              </a:rPr>
              <a:t> there must be regulation on their retirement age by (</a:t>
            </a:r>
            <a:r>
              <a:rPr lang="en-US" sz="2200" dirty="0" err="1" smtClean="0">
                <a:latin typeface="Times New Roman" panose="02020603050405020304" pitchFamily="18" charset="0"/>
                <a:cs typeface="Times New Roman" panose="02020603050405020304" pitchFamily="18" charset="0"/>
              </a:rPr>
              <a:t>i</a:t>
            </a:r>
            <a:r>
              <a:rPr lang="en-US" sz="2200" dirty="0" smtClean="0">
                <a:latin typeface="Times New Roman" panose="02020603050405020304" pitchFamily="18" charset="0"/>
                <a:cs typeface="Times New Roman" panose="02020603050405020304" pitchFamily="18" charset="0"/>
              </a:rPr>
              <a:t>) preventing persons who have crossed 45 years of age from enrolling; (ii) setting the retirement age at 70. </a:t>
            </a:r>
          </a:p>
          <a:p>
            <a:pPr algn="just">
              <a:defRPr/>
            </a:pPr>
            <a:r>
              <a:rPr lang="en-CA" sz="2200" dirty="0">
                <a:latin typeface="Times New Roman" panose="02020603050405020304" pitchFamily="18" charset="0"/>
                <a:cs typeface="Times New Roman" panose="02020603050405020304" pitchFamily="18" charset="0"/>
              </a:rPr>
              <a:t>In Canada, whether law firm partners can be forced to retire in midst of litigation (are they ‘employees’ or not?)</a:t>
            </a:r>
            <a:endParaRPr lang="en-US" sz="2200" dirty="0">
              <a:latin typeface="Times New Roman" panose="02020603050405020304" pitchFamily="18" charset="0"/>
              <a:cs typeface="Times New Roman" panose="02020603050405020304" pitchFamily="18" charset="0"/>
            </a:endParaRPr>
          </a:p>
          <a:p>
            <a:pPr marL="0" indent="0" algn="just">
              <a:buNone/>
              <a:defRPr/>
            </a:pPr>
            <a:endParaRPr lang="en-US" sz="2200" dirty="0" smtClean="0">
              <a:latin typeface="Times New Roman" panose="02020603050405020304" pitchFamily="18" charset="0"/>
              <a:cs typeface="Times New Roman" panose="02020603050405020304" pitchFamily="18" charset="0"/>
            </a:endParaRPr>
          </a:p>
          <a:p>
            <a:pPr marL="0" indent="0">
              <a:buFontTx/>
              <a:buNone/>
              <a:defRPr/>
            </a:pPr>
            <a:endParaRPr lang="en-US" sz="1600" dirty="0" smtClean="0">
              <a:latin typeface="Times New Roman" panose="02020603050405020304" pitchFamily="18" charset="0"/>
              <a:cs typeface="Times New Roman" panose="02020603050405020304" pitchFamily="18" charset="0"/>
            </a:endParaRPr>
          </a:p>
          <a:p>
            <a:pPr marL="0" indent="0">
              <a:buFontTx/>
              <a:buNone/>
              <a:defRP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742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56BEC15-E763-DE44-B257-6F4D3B387214}" type="slidenum">
              <a:rPr lang="en-US" smtClean="0"/>
              <a:pPr/>
              <a:t>13</a:t>
            </a:fld>
            <a:endParaRPr lang="en-US" dirty="0"/>
          </a:p>
        </p:txBody>
      </p:sp>
      <p:sp>
        <p:nvSpPr>
          <p:cNvPr id="4" name="Subtitle 7"/>
          <p:cNvSpPr txBox="1">
            <a:spLocks/>
          </p:cNvSpPr>
          <p:nvPr/>
        </p:nvSpPr>
        <p:spPr>
          <a:xfrm>
            <a:off x="783946" y="2317373"/>
            <a:ext cx="7772400" cy="1289291"/>
          </a:xfrm>
          <a:prstGeom prst="rect">
            <a:avLst/>
          </a:prstGeom>
        </p:spPr>
        <p:txBody>
          <a:bodyPr vert="horz" lIns="91440" tIns="45720" rIns="91440" bIns="45720" rtlCol="0" anchor="b" anchorCtr="0">
            <a:noAutofit/>
          </a:bodyPr>
          <a:lstStyle>
            <a:lvl1pPr marL="0" indent="0" algn="l" defTabSz="457200" rtl="0" eaLnBrk="1" latinLnBrk="0" hangingPunct="1">
              <a:spcBef>
                <a:spcPct val="20000"/>
              </a:spcBef>
              <a:buFont typeface="Arial"/>
              <a:buNone/>
              <a:defRPr sz="6000" kern="1200">
                <a:solidFill>
                  <a:srgbClr val="6DD9FF"/>
                </a:solidFill>
                <a:latin typeface="Georgia"/>
                <a:ea typeface="+mn-ea"/>
                <a:cs typeface="Georgia"/>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smtClean="0"/>
              <a:t>Some Pertinent Questions</a:t>
            </a:r>
            <a:endParaRPr lang="en-US" i="1" dirty="0"/>
          </a:p>
        </p:txBody>
      </p:sp>
    </p:spTree>
    <p:extLst>
      <p:ext uri="{BB962C8B-B14F-4D97-AF65-F5344CB8AC3E}">
        <p14:creationId xmlns:p14="http://schemas.microsoft.com/office/powerpoint/2010/main" val="1681740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ChangeArrowheads="1"/>
          </p:cNvSpPr>
          <p:nvPr/>
        </p:nvSpPr>
        <p:spPr bwMode="auto">
          <a:xfrm>
            <a:off x="762000" y="1676400"/>
            <a:ext cx="7620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just" eaLnBrk="0" hangingPunct="0">
              <a:lnSpc>
                <a:spcPct val="120000"/>
              </a:lnSpc>
              <a:tabLst>
                <a:tab pos="3683000" algn="r"/>
                <a:tab pos="5049838" algn="l"/>
              </a:tabLst>
              <a:defRPr/>
            </a:pPr>
            <a:endParaRPr lang="en-US" sz="1200" b="0" dirty="0">
              <a:solidFill>
                <a:srgbClr val="464847"/>
              </a:solidFill>
              <a:latin typeface="Arial"/>
              <a:cs typeface="Arial"/>
            </a:endParaRPr>
          </a:p>
        </p:txBody>
      </p:sp>
      <p:sp>
        <p:nvSpPr>
          <p:cNvPr id="10" name="Slide Number Placeholder 9"/>
          <p:cNvSpPr>
            <a:spLocks noGrp="1"/>
          </p:cNvSpPr>
          <p:nvPr>
            <p:ph type="sldNum" sz="quarter" idx="12"/>
          </p:nvPr>
        </p:nvSpPr>
        <p:spPr/>
        <p:txBody>
          <a:bodyPr/>
          <a:lstStyle/>
          <a:p>
            <a:r>
              <a:rPr lang="en-US" smtClean="0"/>
              <a:t>Page </a:t>
            </a:r>
            <a:fld id="{556BEC15-E763-DE44-B257-6F4D3B387214}" type="slidenum">
              <a:rPr lang="en-US" smtClean="0"/>
              <a:pPr/>
              <a:t>14</a:t>
            </a:fld>
            <a:endParaRPr lang="en-US" dirty="0"/>
          </a:p>
        </p:txBody>
      </p:sp>
      <p:sp>
        <p:nvSpPr>
          <p:cNvPr id="11" name="Rectangle 2"/>
          <p:cNvSpPr>
            <a:spLocks noGrp="1" noChangeArrowheads="1"/>
          </p:cNvSpPr>
          <p:nvPr>
            <p:ph type="title"/>
          </p:nvPr>
        </p:nvSpPr>
        <p:spPr>
          <a:xfrm>
            <a:off x="379134" y="516315"/>
            <a:ext cx="7567613" cy="479425"/>
          </a:xfrm>
          <a:noFill/>
        </p:spPr>
        <p:txBody>
          <a:bodyPr>
            <a:noAutofit/>
          </a:bodyPr>
          <a:lstStyle/>
          <a:p>
            <a:pPr eaLnBrk="1" hangingPunct="1"/>
            <a:r>
              <a:rPr lang="en-GB" sz="3600" dirty="0" smtClean="0">
                <a:solidFill>
                  <a:srgbClr val="004165"/>
                </a:solidFill>
                <a:latin typeface="Georgia" charset="0"/>
              </a:rPr>
              <a:t>Some Pertinent Questions</a:t>
            </a:r>
            <a:endParaRPr lang="en-GB" sz="3600" dirty="0">
              <a:solidFill>
                <a:srgbClr val="009FC2"/>
              </a:solidFill>
              <a:latin typeface="Georgia" charset="0"/>
            </a:endParaRPr>
          </a:p>
        </p:txBody>
      </p:sp>
      <p:sp>
        <p:nvSpPr>
          <p:cNvPr id="12" name="Content Placeholder 2"/>
          <p:cNvSpPr>
            <a:spLocks noGrp="1"/>
          </p:cNvSpPr>
          <p:nvPr>
            <p:ph idx="1"/>
          </p:nvPr>
        </p:nvSpPr>
        <p:spPr>
          <a:xfrm>
            <a:off x="468405" y="1313987"/>
            <a:ext cx="8314765" cy="4679950"/>
          </a:xfrm>
        </p:spPr>
        <p:txBody>
          <a:bodyPr>
            <a:noAutofit/>
          </a:bodyPr>
          <a:lstStyle/>
          <a:p>
            <a:pPr>
              <a:buFontTx/>
              <a:buAutoNum type="arabicPeriod"/>
              <a:defRPr/>
            </a:pPr>
            <a:r>
              <a:rPr lang="en-US" sz="1800" b="1" i="1" dirty="0" smtClean="0">
                <a:latin typeface="Times New Roman" panose="02020603050405020304" pitchFamily="18" charset="0"/>
                <a:cs typeface="Times New Roman" panose="02020603050405020304" pitchFamily="18" charset="0"/>
              </a:rPr>
              <a:t>What </a:t>
            </a:r>
            <a:r>
              <a:rPr lang="en-US" sz="1800" b="1" i="1" dirty="0">
                <a:latin typeface="Times New Roman" panose="02020603050405020304" pitchFamily="18" charset="0"/>
                <a:cs typeface="Times New Roman" panose="02020603050405020304" pitchFamily="18" charset="0"/>
              </a:rPr>
              <a:t>are the goals of retirement?  </a:t>
            </a:r>
            <a:r>
              <a:rPr lang="en-US" sz="1800" dirty="0">
                <a:latin typeface="Times New Roman" panose="02020603050405020304" pitchFamily="18" charset="0"/>
                <a:cs typeface="Times New Roman" panose="02020603050405020304" pitchFamily="18" charset="0"/>
              </a:rPr>
              <a:t>Leisure, basic living expenses, rewards.  </a:t>
            </a:r>
            <a:endParaRPr lang="en-US" sz="1800" dirty="0" smtClean="0">
              <a:latin typeface="Times New Roman" panose="02020603050405020304" pitchFamily="18" charset="0"/>
              <a:cs typeface="Times New Roman" panose="02020603050405020304" pitchFamily="18" charset="0"/>
            </a:endParaRPr>
          </a:p>
          <a:p>
            <a:pPr>
              <a:buFontTx/>
              <a:buAutoNum type="arabicPeriod"/>
              <a:defRPr/>
            </a:pPr>
            <a:r>
              <a:rPr lang="en-US" sz="1800" b="1" i="1" dirty="0" smtClean="0">
                <a:latin typeface="Times New Roman" panose="02020603050405020304" pitchFamily="18" charset="0"/>
                <a:cs typeface="Times New Roman" panose="02020603050405020304" pitchFamily="18" charset="0"/>
              </a:rPr>
              <a:t>Why </a:t>
            </a:r>
            <a:r>
              <a:rPr lang="en-US" sz="1800" b="1" i="1" dirty="0">
                <a:latin typeface="Times New Roman" panose="02020603050405020304" pitchFamily="18" charset="0"/>
                <a:cs typeface="Times New Roman" panose="02020603050405020304" pitchFamily="18" charset="0"/>
              </a:rPr>
              <a:t>do people </a:t>
            </a:r>
            <a:r>
              <a:rPr lang="en-US" sz="1800" b="1" i="1" dirty="0" smtClean="0">
                <a:latin typeface="Times New Roman" panose="02020603050405020304" pitchFamily="18" charset="0"/>
                <a:cs typeface="Times New Roman" panose="02020603050405020304" pitchFamily="18" charset="0"/>
              </a:rPr>
              <a:t>retire?  </a:t>
            </a:r>
            <a:r>
              <a:rPr lang="en-US" sz="1800" b="1" i="1" dirty="0">
                <a:latin typeface="Times New Roman" panose="02020603050405020304" pitchFamily="18" charset="0"/>
                <a:cs typeface="Times New Roman" panose="02020603050405020304" pitchFamily="18" charset="0"/>
              </a:rPr>
              <a:t>Why Don’t they </a:t>
            </a:r>
            <a:r>
              <a:rPr lang="en-US" sz="1800" b="1" i="1" dirty="0" smtClean="0">
                <a:latin typeface="Times New Roman" panose="02020603050405020304" pitchFamily="18" charset="0"/>
                <a:cs typeface="Times New Roman" panose="02020603050405020304" pitchFamily="18" charset="0"/>
              </a:rPr>
              <a:t>retire</a:t>
            </a:r>
            <a:r>
              <a:rPr lang="en-US" sz="1800" b="1" i="1" dirty="0">
                <a:latin typeface="Times New Roman" panose="02020603050405020304" pitchFamily="18" charset="0"/>
                <a:cs typeface="Times New Roman" panose="02020603050405020304" pitchFamily="18" charset="0"/>
              </a:rPr>
              <a:t>? </a:t>
            </a:r>
            <a:r>
              <a:rPr lang="en-US" sz="1800" b="1" i="1" dirty="0" smtClean="0">
                <a:latin typeface="Times New Roman" panose="02020603050405020304" pitchFamily="18" charset="0"/>
                <a:cs typeface="Times New Roman" panose="02020603050405020304" pitchFamily="18" charset="0"/>
              </a:rPr>
              <a:t> </a:t>
            </a:r>
            <a:endParaRPr lang="en-US" sz="1800" b="1" i="1" dirty="0">
              <a:latin typeface="Times New Roman" panose="02020603050405020304" pitchFamily="18" charset="0"/>
              <a:cs typeface="Times New Roman" panose="02020603050405020304" pitchFamily="18" charset="0"/>
            </a:endParaRPr>
          </a:p>
          <a:p>
            <a:pPr>
              <a:buFontTx/>
              <a:buAutoNum type="arabicPeriod" startAt="3"/>
              <a:defRPr/>
            </a:pPr>
            <a:r>
              <a:rPr lang="en-US" sz="1800" b="1" i="1" dirty="0" smtClean="0">
                <a:latin typeface="Times New Roman" panose="02020603050405020304" pitchFamily="18" charset="0"/>
                <a:cs typeface="Times New Roman" panose="02020603050405020304" pitchFamily="18" charset="0"/>
              </a:rPr>
              <a:t>Is </a:t>
            </a:r>
            <a:r>
              <a:rPr lang="en-US" sz="1800" b="1" i="1" dirty="0">
                <a:latin typeface="Times New Roman" panose="02020603050405020304" pitchFamily="18" charset="0"/>
                <a:cs typeface="Times New Roman" panose="02020603050405020304" pitchFamily="18" charset="0"/>
              </a:rPr>
              <a:t>retirement savings an individual, employer or government function?  Or a combination of all </a:t>
            </a:r>
            <a:r>
              <a:rPr lang="en-US" sz="1800" b="1" i="1" dirty="0" smtClean="0">
                <a:latin typeface="Times New Roman" panose="02020603050405020304" pitchFamily="18" charset="0"/>
                <a:cs typeface="Times New Roman" panose="02020603050405020304" pitchFamily="18" charset="0"/>
              </a:rPr>
              <a:t>three? The Australian Model:</a:t>
            </a:r>
            <a:endParaRPr lang="en-CA" sz="1700" dirty="0" smtClean="0">
              <a:latin typeface="Times New Roman" panose="02020603050405020304" pitchFamily="18" charset="0"/>
              <a:cs typeface="Times New Roman" panose="02020603050405020304" pitchFamily="18" charset="0"/>
            </a:endParaRPr>
          </a:p>
          <a:p>
            <a:pPr lvl="0"/>
            <a:r>
              <a:rPr lang="en-CA" sz="1700" b="1" dirty="0">
                <a:latin typeface="Times New Roman" panose="02020603050405020304" pitchFamily="18" charset="0"/>
                <a:cs typeface="Times New Roman" panose="02020603050405020304" pitchFamily="18" charset="0"/>
              </a:rPr>
              <a:t>The Age Pension</a:t>
            </a:r>
            <a:r>
              <a:rPr lang="en-CA" sz="1700" dirty="0">
                <a:latin typeface="Times New Roman" panose="02020603050405020304" pitchFamily="18" charset="0"/>
                <a:cs typeface="Times New Roman" panose="02020603050405020304" pitchFamily="18" charset="0"/>
              </a:rPr>
              <a:t> </a:t>
            </a:r>
            <a:r>
              <a:rPr lang="en-CA" sz="1700" dirty="0" smtClean="0">
                <a:latin typeface="Times New Roman" panose="02020603050405020304" pitchFamily="18" charset="0"/>
                <a:cs typeface="Times New Roman" panose="02020603050405020304" pitchFamily="18" charset="0"/>
              </a:rPr>
              <a:t>Their </a:t>
            </a:r>
            <a:r>
              <a:rPr lang="en-CA" sz="1700" dirty="0">
                <a:latin typeface="Times New Roman" panose="02020603050405020304" pitchFamily="18" charset="0"/>
                <a:cs typeface="Times New Roman" panose="02020603050405020304" pitchFamily="18" charset="0"/>
              </a:rPr>
              <a:t>version of Social Security and it pays up to about $28,000 a year to people roughly 65 and </a:t>
            </a:r>
            <a:r>
              <a:rPr lang="en-CA" sz="1700" dirty="0" smtClean="0">
                <a:latin typeface="Times New Roman" panose="02020603050405020304" pitchFamily="18" charset="0"/>
                <a:cs typeface="Times New Roman" panose="02020603050405020304" pitchFamily="18" charset="0"/>
              </a:rPr>
              <a:t>older (scheduled </a:t>
            </a:r>
            <a:r>
              <a:rPr lang="en-CA" sz="1700" dirty="0">
                <a:latin typeface="Times New Roman" panose="02020603050405020304" pitchFamily="18" charset="0"/>
                <a:cs typeface="Times New Roman" panose="02020603050405020304" pitchFamily="18" charset="0"/>
              </a:rPr>
              <a:t>to rise to 67 in 2023). Australians don’t pay into the </a:t>
            </a:r>
            <a:r>
              <a:rPr lang="en-CA" sz="1700" dirty="0" smtClean="0">
                <a:latin typeface="Times New Roman" panose="02020603050405020304" pitchFamily="18" charset="0"/>
                <a:cs typeface="Times New Roman" panose="02020603050405020304" pitchFamily="18" charset="0"/>
              </a:rPr>
              <a:t>system; </a:t>
            </a:r>
            <a:r>
              <a:rPr lang="en-CA" sz="1700" dirty="0">
                <a:latin typeface="Times New Roman" panose="02020603050405020304" pitchFamily="18" charset="0"/>
                <a:cs typeface="Times New Roman" panose="02020603050405020304" pitchFamily="18" charset="0"/>
              </a:rPr>
              <a:t>the money comes from the government’s general revenues. Means test – only 56% of </a:t>
            </a:r>
            <a:r>
              <a:rPr lang="en-CA" sz="1700" dirty="0" err="1">
                <a:latin typeface="Times New Roman" panose="02020603050405020304" pitchFamily="18" charset="0"/>
                <a:cs typeface="Times New Roman" panose="02020603050405020304" pitchFamily="18" charset="0"/>
              </a:rPr>
              <a:t>ppl</a:t>
            </a:r>
            <a:r>
              <a:rPr lang="en-CA" sz="1700" dirty="0">
                <a:latin typeface="Times New Roman" panose="02020603050405020304" pitchFamily="18" charset="0"/>
                <a:cs typeface="Times New Roman" panose="02020603050405020304" pitchFamily="18" charset="0"/>
              </a:rPr>
              <a:t> collect full </a:t>
            </a:r>
            <a:r>
              <a:rPr lang="en-CA" sz="1700" dirty="0" smtClean="0">
                <a:latin typeface="Times New Roman" panose="02020603050405020304" pitchFamily="18" charset="0"/>
                <a:cs typeface="Times New Roman" panose="02020603050405020304" pitchFamily="18" charset="0"/>
              </a:rPr>
              <a:t>amount.</a:t>
            </a:r>
            <a:endParaRPr lang="en-US" sz="1700" dirty="0">
              <a:latin typeface="Times New Roman" panose="02020603050405020304" pitchFamily="18" charset="0"/>
              <a:cs typeface="Times New Roman" panose="02020603050405020304" pitchFamily="18" charset="0"/>
            </a:endParaRPr>
          </a:p>
          <a:p>
            <a:pPr lvl="0"/>
            <a:r>
              <a:rPr lang="en-CA" sz="1700" b="1" dirty="0">
                <a:latin typeface="Times New Roman" panose="02020603050405020304" pitchFamily="18" charset="0"/>
                <a:cs typeface="Times New Roman" panose="02020603050405020304" pitchFamily="18" charset="0"/>
              </a:rPr>
              <a:t>Mandatory retirement saving program known as The Super (short for Superannuation Guarantee)</a:t>
            </a:r>
            <a:r>
              <a:rPr lang="en-CA" sz="1700" dirty="0">
                <a:latin typeface="Times New Roman" panose="02020603050405020304" pitchFamily="18" charset="0"/>
                <a:cs typeface="Times New Roman" panose="02020603050405020304" pitchFamily="18" charset="0"/>
              </a:rPr>
              <a:t> </a:t>
            </a:r>
            <a:r>
              <a:rPr lang="en-CA" sz="1700" dirty="0" smtClean="0">
                <a:latin typeface="Times New Roman" panose="02020603050405020304" pitchFamily="18" charset="0"/>
                <a:cs typeface="Times New Roman" panose="02020603050405020304" pitchFamily="18" charset="0"/>
              </a:rPr>
              <a:t>Employers </a:t>
            </a:r>
            <a:r>
              <a:rPr lang="en-CA" sz="1700" dirty="0">
                <a:latin typeface="Times New Roman" panose="02020603050405020304" pitchFamily="18" charset="0"/>
                <a:cs typeface="Times New Roman" panose="02020603050405020304" pitchFamily="18" charset="0"/>
              </a:rPr>
              <a:t>are required to contribute into tax-advantaged retirement </a:t>
            </a:r>
            <a:r>
              <a:rPr lang="en-CA" sz="1700" dirty="0" smtClean="0">
                <a:latin typeface="Times New Roman" panose="02020603050405020304" pitchFamily="18" charset="0"/>
                <a:cs typeface="Times New Roman" panose="02020603050405020304" pitchFamily="18" charset="0"/>
              </a:rPr>
              <a:t>plans </a:t>
            </a:r>
            <a:r>
              <a:rPr lang="en-CA" sz="1700" dirty="0">
                <a:latin typeface="Times New Roman" panose="02020603050405020304" pitchFamily="18" charset="0"/>
                <a:cs typeface="Times New Roman" panose="02020603050405020304" pitchFamily="18" charset="0"/>
              </a:rPr>
              <a:t>9.25% of earnings for virtually all employees age 18 to 70. That percentage will gradually rise to 12% by 2020. Employees choose where to invest the money. No loans or early withdrawals permitted</a:t>
            </a:r>
            <a:r>
              <a:rPr lang="en-CA" sz="1700" dirty="0" smtClean="0">
                <a:latin typeface="Times New Roman" panose="02020603050405020304" pitchFamily="18" charset="0"/>
                <a:cs typeface="Times New Roman" panose="02020603050405020304" pitchFamily="18" charset="0"/>
              </a:rPr>
              <a:t>. As a </a:t>
            </a:r>
            <a:r>
              <a:rPr lang="en-CA" sz="1700" dirty="0" err="1" smtClean="0">
                <a:latin typeface="Times New Roman" panose="02020603050405020304" pitchFamily="18" charset="0"/>
                <a:cs typeface="Times New Roman" panose="02020603050405020304" pitchFamily="18" charset="0"/>
              </a:rPr>
              <a:t>resulte</a:t>
            </a:r>
            <a:r>
              <a:rPr lang="en-CA" sz="1700" dirty="0" smtClean="0">
                <a:latin typeface="Times New Roman" panose="02020603050405020304" pitchFamily="18" charset="0"/>
                <a:cs typeface="Times New Roman" panose="02020603050405020304" pitchFamily="18" charset="0"/>
              </a:rPr>
              <a:t>, wage increases average 0.5-1%</a:t>
            </a:r>
            <a:endParaRPr lang="en-US" sz="1700" dirty="0">
              <a:latin typeface="Times New Roman" panose="02020603050405020304" pitchFamily="18" charset="0"/>
              <a:cs typeface="Times New Roman" panose="02020603050405020304" pitchFamily="18" charset="0"/>
            </a:endParaRPr>
          </a:p>
          <a:p>
            <a:pPr lvl="0"/>
            <a:r>
              <a:rPr lang="en-CA" sz="1700" dirty="0">
                <a:latin typeface="Times New Roman" panose="02020603050405020304" pitchFamily="18" charset="0"/>
                <a:cs typeface="Times New Roman" panose="02020603050405020304" pitchFamily="18" charset="0"/>
              </a:rPr>
              <a:t>Voluntary savings average 10%</a:t>
            </a:r>
            <a:endParaRPr lang="en-US" sz="1700" dirty="0">
              <a:latin typeface="Times New Roman" panose="02020603050405020304" pitchFamily="18" charset="0"/>
              <a:cs typeface="Times New Roman" panose="02020603050405020304" pitchFamily="18" charset="0"/>
            </a:endParaRPr>
          </a:p>
          <a:p>
            <a:pPr>
              <a:buFontTx/>
              <a:buChar char="-"/>
              <a:defRPr/>
            </a:pPr>
            <a:endParaRPr lang="en-US" sz="1700" dirty="0">
              <a:latin typeface="Times New Roman" panose="02020603050405020304" pitchFamily="18" charset="0"/>
              <a:cs typeface="Times New Roman" panose="02020603050405020304" pitchFamily="18" charset="0"/>
            </a:endParaRPr>
          </a:p>
          <a:p>
            <a:pPr>
              <a:buFontTx/>
              <a:buAutoNum type="arabicPeriod" startAt="4"/>
              <a:defRPr/>
            </a:pPr>
            <a:endParaRPr lang="en-US" sz="1600" b="1" i="1" dirty="0">
              <a:latin typeface="Times New Roman" panose="02020603050405020304" pitchFamily="18" charset="0"/>
              <a:cs typeface="Times New Roman" panose="02020603050405020304" pitchFamily="18" charset="0"/>
            </a:endParaRPr>
          </a:p>
          <a:p>
            <a:pPr marL="0" indent="0">
              <a:buFontTx/>
              <a:buNone/>
              <a:defRP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279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ChangeArrowheads="1"/>
          </p:cNvSpPr>
          <p:nvPr/>
        </p:nvSpPr>
        <p:spPr bwMode="auto">
          <a:xfrm>
            <a:off x="762000" y="1676400"/>
            <a:ext cx="7620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just" eaLnBrk="0" hangingPunct="0">
              <a:lnSpc>
                <a:spcPct val="120000"/>
              </a:lnSpc>
              <a:tabLst>
                <a:tab pos="3683000" algn="r"/>
                <a:tab pos="5049838" algn="l"/>
              </a:tabLst>
              <a:defRPr/>
            </a:pPr>
            <a:endParaRPr lang="en-US" sz="1200" b="0" dirty="0">
              <a:solidFill>
                <a:srgbClr val="464847"/>
              </a:solidFill>
              <a:latin typeface="Arial"/>
              <a:cs typeface="Arial"/>
            </a:endParaRPr>
          </a:p>
        </p:txBody>
      </p:sp>
      <p:sp>
        <p:nvSpPr>
          <p:cNvPr id="10" name="Slide Number Placeholder 9"/>
          <p:cNvSpPr>
            <a:spLocks noGrp="1"/>
          </p:cNvSpPr>
          <p:nvPr>
            <p:ph type="sldNum" sz="quarter" idx="12"/>
          </p:nvPr>
        </p:nvSpPr>
        <p:spPr/>
        <p:txBody>
          <a:bodyPr/>
          <a:lstStyle/>
          <a:p>
            <a:r>
              <a:rPr lang="en-US" smtClean="0"/>
              <a:t>Page </a:t>
            </a:r>
            <a:fld id="{556BEC15-E763-DE44-B257-6F4D3B387214}" type="slidenum">
              <a:rPr lang="en-US" smtClean="0"/>
              <a:pPr/>
              <a:t>15</a:t>
            </a:fld>
            <a:endParaRPr lang="en-US" dirty="0"/>
          </a:p>
        </p:txBody>
      </p:sp>
      <p:sp>
        <p:nvSpPr>
          <p:cNvPr id="11" name="Rectangle 2"/>
          <p:cNvSpPr>
            <a:spLocks noGrp="1" noChangeArrowheads="1"/>
          </p:cNvSpPr>
          <p:nvPr>
            <p:ph type="title"/>
          </p:nvPr>
        </p:nvSpPr>
        <p:spPr>
          <a:xfrm>
            <a:off x="379134" y="516315"/>
            <a:ext cx="7567613" cy="479425"/>
          </a:xfrm>
          <a:noFill/>
        </p:spPr>
        <p:txBody>
          <a:bodyPr>
            <a:noAutofit/>
          </a:bodyPr>
          <a:lstStyle/>
          <a:p>
            <a:pPr eaLnBrk="1" hangingPunct="1"/>
            <a:r>
              <a:rPr lang="en-GB" sz="3600" dirty="0" smtClean="0">
                <a:solidFill>
                  <a:srgbClr val="004165"/>
                </a:solidFill>
                <a:latin typeface="Georgia" charset="0"/>
              </a:rPr>
              <a:t>Some Pertinent Questions</a:t>
            </a:r>
            <a:endParaRPr lang="en-GB" sz="3600" dirty="0">
              <a:solidFill>
                <a:srgbClr val="009FC2"/>
              </a:solidFill>
              <a:latin typeface="Georgia" charset="0"/>
            </a:endParaRPr>
          </a:p>
        </p:txBody>
      </p:sp>
      <p:sp>
        <p:nvSpPr>
          <p:cNvPr id="12" name="Content Placeholder 2"/>
          <p:cNvSpPr>
            <a:spLocks noGrp="1"/>
          </p:cNvSpPr>
          <p:nvPr>
            <p:ph idx="1"/>
          </p:nvPr>
        </p:nvSpPr>
        <p:spPr>
          <a:xfrm>
            <a:off x="468405" y="1313987"/>
            <a:ext cx="8314765" cy="4679950"/>
          </a:xfrm>
        </p:spPr>
        <p:txBody>
          <a:bodyPr>
            <a:noAutofit/>
          </a:bodyPr>
          <a:lstStyle/>
          <a:p>
            <a:pPr marL="0" indent="0">
              <a:buFontTx/>
              <a:buNone/>
              <a:defRPr/>
            </a:pPr>
            <a:r>
              <a:rPr lang="en-US" sz="1800" b="1" i="1" dirty="0" smtClean="0">
                <a:latin typeface="Times New Roman" panose="02020603050405020304" pitchFamily="18" charset="0"/>
                <a:cs typeface="Times New Roman" panose="02020603050405020304" pitchFamily="18" charset="0"/>
              </a:rPr>
              <a:t>4.   What </a:t>
            </a:r>
            <a:r>
              <a:rPr lang="en-US" sz="1800" b="1" i="1" dirty="0">
                <a:latin typeface="Times New Roman" panose="02020603050405020304" pitchFamily="18" charset="0"/>
                <a:cs typeface="Times New Roman" panose="02020603050405020304" pitchFamily="18" charset="0"/>
              </a:rPr>
              <a:t>are the solutions to funding issues?</a:t>
            </a:r>
          </a:p>
          <a:p>
            <a:pPr marL="0" indent="0">
              <a:buFontTx/>
              <a:buNone/>
              <a:defRPr/>
            </a:pPr>
            <a:r>
              <a:rPr lang="en-US" sz="1800" dirty="0">
                <a:latin typeface="Times New Roman" panose="02020603050405020304" pitchFamily="18" charset="0"/>
                <a:cs typeface="Times New Roman" panose="02020603050405020304" pitchFamily="18" charset="0"/>
              </a:rPr>
              <a:t>-  Raise contribution levels</a:t>
            </a:r>
          </a:p>
          <a:p>
            <a:pPr marL="0" indent="0">
              <a:buFontTx/>
              <a:buNone/>
              <a:defRPr/>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Lower </a:t>
            </a:r>
            <a:r>
              <a:rPr lang="en-US" sz="1800" dirty="0">
                <a:latin typeface="Times New Roman" panose="02020603050405020304" pitchFamily="18" charset="0"/>
                <a:cs typeface="Times New Roman" panose="02020603050405020304" pitchFamily="18" charset="0"/>
              </a:rPr>
              <a:t>Benefits</a:t>
            </a:r>
          </a:p>
          <a:p>
            <a:pPr marL="0" indent="0">
              <a:buFontTx/>
              <a:buNone/>
              <a:defRPr/>
            </a:pPr>
            <a:r>
              <a:rPr lang="en-US" sz="1800" dirty="0">
                <a:latin typeface="Times New Roman" panose="02020603050405020304" pitchFamily="18" charset="0"/>
                <a:cs typeface="Times New Roman" panose="02020603050405020304" pitchFamily="18" charset="0"/>
              </a:rPr>
              <a:t>-  Raise Retirement Age</a:t>
            </a:r>
          </a:p>
          <a:p>
            <a:pPr marL="0" indent="0">
              <a:buNone/>
              <a:defRPr/>
            </a:pPr>
            <a:r>
              <a:rPr lang="en-US" sz="1800" b="1" i="1" dirty="0" smtClean="0">
                <a:latin typeface="Times New Roman" panose="02020603050405020304" pitchFamily="18" charset="0"/>
                <a:cs typeface="Times New Roman" panose="02020603050405020304" pitchFamily="18" charset="0"/>
              </a:rPr>
              <a:t>5.   Changing </a:t>
            </a:r>
            <a:r>
              <a:rPr lang="en-US" sz="1800" b="1" i="1" dirty="0">
                <a:latin typeface="Times New Roman" panose="02020603050405020304" pitchFamily="18" charset="0"/>
                <a:cs typeface="Times New Roman" panose="02020603050405020304" pitchFamily="18" charset="0"/>
              </a:rPr>
              <a:t>to Defined Contribution</a:t>
            </a:r>
            <a:r>
              <a:rPr lang="en-US" sz="1800" dirty="0">
                <a:latin typeface="Times New Roman" panose="02020603050405020304" pitchFamily="18" charset="0"/>
                <a:cs typeface="Times New Roman" panose="02020603050405020304" pitchFamily="18" charset="0"/>
              </a:rPr>
              <a:t>:  Issues of a two class system for </a:t>
            </a:r>
            <a:r>
              <a:rPr lang="en-US" sz="1800" dirty="0" smtClean="0">
                <a:latin typeface="Times New Roman" panose="02020603050405020304" pitchFamily="18" charset="0"/>
                <a:cs typeface="Times New Roman" panose="02020603050405020304" pitchFamily="18" charset="0"/>
              </a:rPr>
              <a:t>decades</a:t>
            </a:r>
          </a:p>
          <a:p>
            <a:pPr>
              <a:buAutoNum type="arabicPeriod" startAt="6"/>
              <a:defRPr/>
            </a:pPr>
            <a:r>
              <a:rPr lang="en-US" sz="1800" b="1" i="1" dirty="0" smtClean="0">
                <a:latin typeface="Times New Roman" panose="02020603050405020304" pitchFamily="18" charset="0"/>
                <a:cs typeface="Times New Roman" panose="02020603050405020304" pitchFamily="18" charset="0"/>
              </a:rPr>
              <a:t>Is </a:t>
            </a:r>
            <a:r>
              <a:rPr lang="en-US" sz="1800" b="1" i="1" dirty="0">
                <a:latin typeface="Times New Roman" panose="02020603050405020304" pitchFamily="18" charset="0"/>
                <a:cs typeface="Times New Roman" panose="02020603050405020304" pitchFamily="18" charset="0"/>
              </a:rPr>
              <a:t>it better from a societal standpoint for people to retire or is it better that they </a:t>
            </a:r>
            <a:r>
              <a:rPr lang="en-US" sz="1800" b="1" i="1" dirty="0" smtClean="0">
                <a:latin typeface="Times New Roman" panose="02020603050405020304" pitchFamily="18" charset="0"/>
                <a:cs typeface="Times New Roman" panose="02020603050405020304" pitchFamily="18" charset="0"/>
              </a:rPr>
              <a:t>don’t?</a:t>
            </a:r>
          </a:p>
          <a:p>
            <a:pPr marL="0" indent="0">
              <a:buNone/>
              <a:defRPr/>
            </a:pPr>
            <a:r>
              <a:rPr lang="en-US" sz="1800" b="1" i="1" dirty="0">
                <a:latin typeface="Times New Roman" panose="02020603050405020304" pitchFamily="18" charset="0"/>
                <a:cs typeface="Times New Roman" panose="02020603050405020304" pitchFamily="18" charset="0"/>
              </a:rPr>
              <a:t> </a:t>
            </a:r>
            <a:r>
              <a:rPr lang="en-US" sz="1800" b="1" i="1" dirty="0" smtClean="0">
                <a:latin typeface="Times New Roman" panose="02020603050405020304" pitchFamily="18" charset="0"/>
                <a:cs typeface="Times New Roman" panose="02020603050405020304" pitchFamily="18" charset="0"/>
              </a:rPr>
              <a:t>-  </a:t>
            </a:r>
            <a:r>
              <a:rPr lang="en-CA" sz="1800" dirty="0" smtClean="0">
                <a:latin typeface="Times New Roman" panose="02020603050405020304" pitchFamily="18" charset="0"/>
                <a:cs typeface="Times New Roman" panose="02020603050405020304" pitchFamily="18" charset="0"/>
              </a:rPr>
              <a:t>If so, how do we help them do it ‘gracefully’?</a:t>
            </a:r>
            <a:endParaRPr lang="en-US" sz="1800" dirty="0" smtClean="0">
              <a:latin typeface="Times New Roman" panose="02020603050405020304" pitchFamily="18" charset="0"/>
              <a:cs typeface="Times New Roman" panose="02020603050405020304" pitchFamily="18" charset="0"/>
            </a:endParaRPr>
          </a:p>
          <a:p>
            <a:pPr>
              <a:buAutoNum type="arabicPeriod" startAt="7"/>
              <a:defRPr/>
            </a:pPr>
            <a:r>
              <a:rPr lang="en-US" sz="1800" b="1" i="1" dirty="0" smtClean="0">
                <a:latin typeface="Times New Roman" panose="02020603050405020304" pitchFamily="18" charset="0"/>
                <a:cs typeface="Times New Roman" panose="02020603050405020304" pitchFamily="18" charset="0"/>
              </a:rPr>
              <a:t>From a purely legal perspective, is </a:t>
            </a:r>
            <a:r>
              <a:rPr lang="en-US" sz="1800" b="1" i="1" dirty="0">
                <a:latin typeface="Times New Roman" panose="02020603050405020304" pitchFamily="18" charset="0"/>
                <a:cs typeface="Times New Roman" panose="02020603050405020304" pitchFamily="18" charset="0"/>
              </a:rPr>
              <a:t>it better </a:t>
            </a:r>
            <a:r>
              <a:rPr lang="en-US" sz="1800" b="1" i="1" dirty="0" smtClean="0">
                <a:latin typeface="Times New Roman" panose="02020603050405020304" pitchFamily="18" charset="0"/>
                <a:cs typeface="Times New Roman" panose="02020603050405020304" pitchFamily="18" charset="0"/>
              </a:rPr>
              <a:t>for </a:t>
            </a:r>
            <a:r>
              <a:rPr lang="en-US" sz="1800" b="1" i="1" dirty="0">
                <a:latin typeface="Times New Roman" panose="02020603050405020304" pitchFamily="18" charset="0"/>
                <a:cs typeface="Times New Roman" panose="02020603050405020304" pitchFamily="18" charset="0"/>
              </a:rPr>
              <a:t>people to retire or is it better that they don’t</a:t>
            </a:r>
            <a:r>
              <a:rPr lang="en-US" sz="1800" b="1" i="1" dirty="0" smtClean="0">
                <a:latin typeface="Times New Roman" panose="02020603050405020304" pitchFamily="18" charset="0"/>
                <a:cs typeface="Times New Roman" panose="02020603050405020304" pitchFamily="18" charset="0"/>
              </a:rPr>
              <a:t>?</a:t>
            </a:r>
          </a:p>
          <a:p>
            <a:pPr>
              <a:buAutoNum type="arabicPeriod" startAt="7"/>
              <a:defRPr/>
            </a:pPr>
            <a:r>
              <a:rPr lang="en-CA" sz="1800" b="1" i="1" dirty="0" smtClean="0">
                <a:latin typeface="Times New Roman" panose="02020603050405020304" pitchFamily="18" charset="0"/>
                <a:cs typeface="Times New Roman" panose="02020603050405020304" pitchFamily="18" charset="0"/>
              </a:rPr>
              <a:t>What can companies do to assist?  What </a:t>
            </a:r>
            <a:r>
              <a:rPr lang="en-CA" sz="1800" b="1" i="1" u="sng" dirty="0" smtClean="0">
                <a:latin typeface="Times New Roman" panose="02020603050405020304" pitchFamily="18" charset="0"/>
                <a:cs typeface="Times New Roman" panose="02020603050405020304" pitchFamily="18" charset="0"/>
              </a:rPr>
              <a:t>should</a:t>
            </a:r>
            <a:r>
              <a:rPr lang="en-CA" sz="1800" b="1" i="1" dirty="0" smtClean="0">
                <a:latin typeface="Times New Roman" panose="02020603050405020304" pitchFamily="18" charset="0"/>
                <a:cs typeface="Times New Roman" panose="02020603050405020304" pitchFamily="18" charset="0"/>
              </a:rPr>
              <a:t> they do? Do they want to/care?</a:t>
            </a:r>
            <a:endParaRPr lang="en-US" sz="1800" b="1" i="1" dirty="0">
              <a:latin typeface="Times New Roman" panose="02020603050405020304" pitchFamily="18" charset="0"/>
              <a:cs typeface="Times New Roman" panose="02020603050405020304" pitchFamily="18" charset="0"/>
            </a:endParaRPr>
          </a:p>
          <a:p>
            <a:pPr>
              <a:buFontTx/>
              <a:buAutoNum type="arabicPeriod" startAt="4"/>
              <a:defRPr/>
            </a:pPr>
            <a:endParaRPr lang="en-US" sz="1600" b="1" i="1" dirty="0">
              <a:latin typeface="Times New Roman" panose="02020603050405020304" pitchFamily="18" charset="0"/>
              <a:cs typeface="Times New Roman" panose="02020603050405020304" pitchFamily="18" charset="0"/>
            </a:endParaRPr>
          </a:p>
          <a:p>
            <a:pPr marL="0" indent="0">
              <a:buFontTx/>
              <a:buNone/>
              <a:defRP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8135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79134" y="502868"/>
            <a:ext cx="7567613" cy="479425"/>
          </a:xfrm>
          <a:noFill/>
        </p:spPr>
        <p:txBody>
          <a:bodyPr>
            <a:noAutofit/>
          </a:bodyPr>
          <a:lstStyle/>
          <a:p>
            <a:pPr eaLnBrk="1" hangingPunct="1"/>
            <a:r>
              <a:rPr lang="en-GB" sz="4000" dirty="0" smtClean="0">
                <a:solidFill>
                  <a:srgbClr val="004165"/>
                </a:solidFill>
                <a:latin typeface="Georgia" charset="0"/>
              </a:rPr>
              <a:t>Snapshot</a:t>
            </a:r>
            <a:endParaRPr lang="en-GB" sz="4000" dirty="0">
              <a:solidFill>
                <a:srgbClr val="009FC2"/>
              </a:solidFill>
              <a:latin typeface="Georgia" charset="0"/>
            </a:endParaRPr>
          </a:p>
        </p:txBody>
      </p:sp>
      <p:sp>
        <p:nvSpPr>
          <p:cNvPr id="9" name="Slide Number Placeholder 8"/>
          <p:cNvSpPr>
            <a:spLocks noGrp="1"/>
          </p:cNvSpPr>
          <p:nvPr>
            <p:ph type="sldNum" sz="quarter" idx="12"/>
          </p:nvPr>
        </p:nvSpPr>
        <p:spPr/>
        <p:txBody>
          <a:bodyPr/>
          <a:lstStyle/>
          <a:p>
            <a:r>
              <a:rPr lang="en-US" smtClean="0"/>
              <a:t>Page </a:t>
            </a:r>
            <a:fld id="{556BEC15-E763-DE44-B257-6F4D3B387214}" type="slidenum">
              <a:rPr lang="en-US" smtClean="0"/>
              <a:pPr/>
              <a:t>2</a:t>
            </a:fld>
            <a:endParaRPr lang="en-US" dirty="0"/>
          </a:p>
        </p:txBody>
      </p:sp>
      <p:graphicFrame>
        <p:nvGraphicFramePr>
          <p:cNvPr id="7" name="Diagram 6"/>
          <p:cNvGraphicFramePr/>
          <p:nvPr>
            <p:extLst>
              <p:ext uri="{D42A27DB-BD31-4B8C-83A1-F6EECF244321}">
                <p14:modId xmlns:p14="http://schemas.microsoft.com/office/powerpoint/2010/main" val="3555607441"/>
              </p:ext>
            </p:extLst>
          </p:nvPr>
        </p:nvGraphicFramePr>
        <p:xfrm>
          <a:off x="443753" y="1169895"/>
          <a:ext cx="8296835" cy="5201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0772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lstStyle/>
          <a:p>
            <a:r>
              <a:rPr lang="en-US" i="1" dirty="0" smtClean="0"/>
              <a:t>Quick Facts</a:t>
            </a:r>
            <a:endParaRPr lang="en-US" i="1" dirty="0"/>
          </a:p>
        </p:txBody>
      </p:sp>
      <p:sp>
        <p:nvSpPr>
          <p:cNvPr id="5" name="Slide Number Placeholder 4"/>
          <p:cNvSpPr>
            <a:spLocks noGrp="1"/>
          </p:cNvSpPr>
          <p:nvPr>
            <p:ph type="sldNum" sz="quarter" idx="12"/>
          </p:nvPr>
        </p:nvSpPr>
        <p:spPr/>
        <p:txBody>
          <a:bodyPr/>
          <a:lstStyle/>
          <a:p>
            <a:fld id="{556BEC15-E763-DE44-B257-6F4D3B387214}" type="slidenum">
              <a:rPr lang="en-US" smtClean="0"/>
              <a:pPr/>
              <a:t>3</a:t>
            </a:fld>
            <a:endParaRPr lang="en-US" dirty="0"/>
          </a:p>
        </p:txBody>
      </p:sp>
    </p:spTree>
    <p:extLst>
      <p:ext uri="{BB962C8B-B14F-4D97-AF65-F5344CB8AC3E}">
        <p14:creationId xmlns:p14="http://schemas.microsoft.com/office/powerpoint/2010/main" val="2406692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ChangeArrowheads="1"/>
          </p:cNvSpPr>
          <p:nvPr/>
        </p:nvSpPr>
        <p:spPr bwMode="auto">
          <a:xfrm>
            <a:off x="762000" y="1676400"/>
            <a:ext cx="7620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just" eaLnBrk="0" hangingPunct="0">
              <a:lnSpc>
                <a:spcPct val="120000"/>
              </a:lnSpc>
              <a:tabLst>
                <a:tab pos="3683000" algn="r"/>
                <a:tab pos="5049838" algn="l"/>
              </a:tabLst>
              <a:defRPr/>
            </a:pPr>
            <a:endParaRPr lang="en-US" sz="1200" b="0" dirty="0">
              <a:solidFill>
                <a:srgbClr val="464847"/>
              </a:solidFill>
              <a:latin typeface="Arial"/>
              <a:cs typeface="Arial"/>
            </a:endParaRPr>
          </a:p>
        </p:txBody>
      </p:sp>
      <p:sp>
        <p:nvSpPr>
          <p:cNvPr id="10" name="Slide Number Placeholder 9"/>
          <p:cNvSpPr>
            <a:spLocks noGrp="1"/>
          </p:cNvSpPr>
          <p:nvPr>
            <p:ph type="sldNum" sz="quarter" idx="12"/>
          </p:nvPr>
        </p:nvSpPr>
        <p:spPr/>
        <p:txBody>
          <a:bodyPr/>
          <a:lstStyle/>
          <a:p>
            <a:r>
              <a:rPr lang="en-US" smtClean="0"/>
              <a:t>Page </a:t>
            </a:r>
            <a:fld id="{556BEC15-E763-DE44-B257-6F4D3B387214}" type="slidenum">
              <a:rPr lang="en-US" smtClean="0"/>
              <a:pPr/>
              <a:t>4</a:t>
            </a:fld>
            <a:endParaRPr lang="en-US" dirty="0"/>
          </a:p>
        </p:txBody>
      </p:sp>
      <p:sp>
        <p:nvSpPr>
          <p:cNvPr id="11" name="Rectangle 2"/>
          <p:cNvSpPr>
            <a:spLocks noGrp="1" noChangeArrowheads="1"/>
          </p:cNvSpPr>
          <p:nvPr>
            <p:ph type="title"/>
          </p:nvPr>
        </p:nvSpPr>
        <p:spPr>
          <a:xfrm>
            <a:off x="379134" y="516315"/>
            <a:ext cx="7567613" cy="479425"/>
          </a:xfrm>
          <a:noFill/>
        </p:spPr>
        <p:txBody>
          <a:bodyPr>
            <a:noAutofit/>
          </a:bodyPr>
          <a:lstStyle/>
          <a:p>
            <a:pPr eaLnBrk="1" hangingPunct="1"/>
            <a:r>
              <a:rPr lang="en-GB" sz="3600" dirty="0" smtClean="0">
                <a:solidFill>
                  <a:srgbClr val="004165"/>
                </a:solidFill>
                <a:latin typeface="Georgia" charset="0"/>
              </a:rPr>
              <a:t>Quick Facts</a:t>
            </a:r>
            <a:endParaRPr lang="en-GB" sz="3600" dirty="0">
              <a:solidFill>
                <a:srgbClr val="009FC2"/>
              </a:solidFill>
              <a:latin typeface="Georgia" charset="0"/>
            </a:endParaRPr>
          </a:p>
        </p:txBody>
      </p:sp>
      <p:sp>
        <p:nvSpPr>
          <p:cNvPr id="12" name="Content Placeholder 2"/>
          <p:cNvSpPr>
            <a:spLocks noGrp="1"/>
          </p:cNvSpPr>
          <p:nvPr>
            <p:ph idx="1"/>
          </p:nvPr>
        </p:nvSpPr>
        <p:spPr>
          <a:xfrm>
            <a:off x="524435" y="1416050"/>
            <a:ext cx="8314765" cy="4679950"/>
          </a:xfrm>
        </p:spPr>
        <p:txBody>
          <a:bodyPr>
            <a:noAutofit/>
          </a:bodyPr>
          <a:lstStyle/>
          <a:p>
            <a:pPr algn="just">
              <a:spcBef>
                <a:spcPct val="0"/>
              </a:spcBef>
              <a:spcAft>
                <a:spcPts val="1200"/>
              </a:spcAft>
              <a:defRPr/>
            </a:pP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1991, </a:t>
            </a:r>
            <a:r>
              <a:rPr lang="en-US" sz="2200" dirty="0" smtClean="0">
                <a:latin typeface="Times New Roman" panose="02020603050405020304" pitchFamily="18" charset="0"/>
                <a:cs typeface="Times New Roman" panose="02020603050405020304" pitchFamily="18" charset="0"/>
              </a:rPr>
              <a:t>about 50% of </a:t>
            </a:r>
            <a:r>
              <a:rPr lang="en-US" sz="2200" dirty="0">
                <a:latin typeface="Times New Roman" panose="02020603050405020304" pitchFamily="18" charset="0"/>
                <a:cs typeface="Times New Roman" panose="02020603050405020304" pitchFamily="18" charset="0"/>
              </a:rPr>
              <a:t>all American workers planned to retire before they reached the age of 65. Today, </a:t>
            </a:r>
            <a:r>
              <a:rPr lang="en-US" sz="2200" dirty="0" smtClean="0">
                <a:latin typeface="Times New Roman" panose="02020603050405020304" pitchFamily="18" charset="0"/>
                <a:cs typeface="Times New Roman" panose="02020603050405020304" pitchFamily="18" charset="0"/>
              </a:rPr>
              <a:t>that </a:t>
            </a:r>
            <a:r>
              <a:rPr lang="en-US" sz="2200" dirty="0">
                <a:latin typeface="Times New Roman" panose="02020603050405020304" pitchFamily="18" charset="0"/>
                <a:cs typeface="Times New Roman" panose="02020603050405020304" pitchFamily="18" charset="0"/>
              </a:rPr>
              <a:t>number has plunged to </a:t>
            </a:r>
            <a:r>
              <a:rPr lang="en-US" sz="2200" dirty="0" smtClean="0">
                <a:latin typeface="Times New Roman" panose="02020603050405020304" pitchFamily="18" charset="0"/>
                <a:cs typeface="Times New Roman" panose="02020603050405020304" pitchFamily="18" charset="0"/>
              </a:rPr>
              <a:t>less than 25%.</a:t>
            </a:r>
          </a:p>
          <a:p>
            <a:pPr algn="just">
              <a:spcBef>
                <a:spcPct val="0"/>
              </a:spcBef>
              <a:spcAft>
                <a:spcPts val="1200"/>
              </a:spcAft>
              <a:defRPr/>
            </a:pPr>
            <a:r>
              <a:rPr lang="en-CA" sz="2200" dirty="0" smtClean="0">
                <a:latin typeface="Times New Roman" panose="02020603050405020304" pitchFamily="18" charset="0"/>
                <a:cs typeface="Times New Roman" panose="02020603050405020304" pitchFamily="18" charset="0"/>
              </a:rPr>
              <a:t>In the 1980’s there were 5 Canadians actively in the workforce for every 1 worker on CPP (Canada Pension Plan); by 2013 those numbers will be 2:1.</a:t>
            </a:r>
            <a:endParaRPr lang="en-US" sz="2200" dirty="0" smtClean="0">
              <a:latin typeface="Times New Roman" panose="02020603050405020304" pitchFamily="18" charset="0"/>
              <a:cs typeface="Times New Roman" panose="02020603050405020304" pitchFamily="18" charset="0"/>
            </a:endParaRPr>
          </a:p>
          <a:p>
            <a:pPr algn="just">
              <a:spcBef>
                <a:spcPct val="0"/>
              </a:spcBef>
              <a:spcAft>
                <a:spcPts val="1200"/>
              </a:spcAft>
              <a:defRPr/>
            </a:pPr>
            <a:r>
              <a:rPr lang="en-US" sz="2200" dirty="0">
                <a:latin typeface="Times New Roman" panose="02020603050405020304" pitchFamily="18" charset="0"/>
                <a:cs typeface="Times New Roman" panose="02020603050405020304" pitchFamily="18" charset="0"/>
              </a:rPr>
              <a:t>Between 1991 and 2007, the number of Americans between the ages of 65 and 74 that filed for bankruptcy increased </a:t>
            </a:r>
            <a:r>
              <a:rPr lang="en-US" sz="2200" dirty="0" smtClean="0">
                <a:latin typeface="Times New Roman" panose="02020603050405020304" pitchFamily="18" charset="0"/>
                <a:cs typeface="Times New Roman" panose="02020603050405020304" pitchFamily="18" charset="0"/>
              </a:rPr>
              <a:t>by almost 200%.</a:t>
            </a:r>
          </a:p>
          <a:p>
            <a:pPr algn="just">
              <a:spcBef>
                <a:spcPct val="0"/>
              </a:spcBef>
              <a:spcAft>
                <a:spcPts val="1200"/>
              </a:spcAft>
              <a:defRPr/>
            </a:pPr>
            <a:r>
              <a:rPr lang="en-US" sz="2200" dirty="0" smtClean="0">
                <a:latin typeface="Times New Roman" panose="02020603050405020304" pitchFamily="18" charset="0"/>
                <a:cs typeface="Times New Roman" panose="02020603050405020304" pitchFamily="18" charset="0"/>
              </a:rPr>
              <a:t>Despite the fact that women have a higher life expectancy than men, the retirement age for women is lower than men in many countries.</a:t>
            </a:r>
          </a:p>
          <a:p>
            <a:pPr algn="just">
              <a:spcBef>
                <a:spcPct val="0"/>
              </a:spcBef>
              <a:spcAft>
                <a:spcPts val="1200"/>
              </a:spcAft>
              <a:defRPr/>
            </a:pPr>
            <a:endParaRPr lang="en-US" sz="1800" dirty="0" smtClean="0">
              <a:latin typeface="Times New Roman" panose="02020603050405020304" pitchFamily="18" charset="0"/>
              <a:cs typeface="Times New Roman" panose="02020603050405020304" pitchFamily="18" charset="0"/>
            </a:endParaRPr>
          </a:p>
          <a:p>
            <a:pPr marL="0" indent="0" algn="just">
              <a:spcBef>
                <a:spcPct val="0"/>
              </a:spcBef>
              <a:spcAft>
                <a:spcPts val="1200"/>
              </a:spcAft>
              <a:buNone/>
              <a:defRPr/>
            </a:pPr>
            <a:endParaRPr lang="en-GB"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819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ChangeArrowheads="1"/>
          </p:cNvSpPr>
          <p:nvPr/>
        </p:nvSpPr>
        <p:spPr bwMode="auto">
          <a:xfrm>
            <a:off x="762000" y="1676400"/>
            <a:ext cx="7620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just" eaLnBrk="0" hangingPunct="0">
              <a:lnSpc>
                <a:spcPct val="120000"/>
              </a:lnSpc>
              <a:tabLst>
                <a:tab pos="3683000" algn="r"/>
                <a:tab pos="5049838" algn="l"/>
              </a:tabLst>
              <a:defRPr/>
            </a:pPr>
            <a:endParaRPr lang="en-US" sz="1200" b="0" dirty="0">
              <a:solidFill>
                <a:srgbClr val="464847"/>
              </a:solidFill>
              <a:latin typeface="Arial"/>
              <a:cs typeface="Arial"/>
            </a:endParaRPr>
          </a:p>
        </p:txBody>
      </p:sp>
      <p:sp>
        <p:nvSpPr>
          <p:cNvPr id="10" name="Slide Number Placeholder 9"/>
          <p:cNvSpPr>
            <a:spLocks noGrp="1"/>
          </p:cNvSpPr>
          <p:nvPr>
            <p:ph type="sldNum" sz="quarter" idx="12"/>
          </p:nvPr>
        </p:nvSpPr>
        <p:spPr/>
        <p:txBody>
          <a:bodyPr/>
          <a:lstStyle/>
          <a:p>
            <a:r>
              <a:rPr lang="en-US" smtClean="0"/>
              <a:t>Page </a:t>
            </a:r>
            <a:fld id="{556BEC15-E763-DE44-B257-6F4D3B387214}" type="slidenum">
              <a:rPr lang="en-US" smtClean="0"/>
              <a:pPr/>
              <a:t>5</a:t>
            </a:fld>
            <a:endParaRPr lang="en-US" dirty="0"/>
          </a:p>
        </p:txBody>
      </p:sp>
      <p:sp>
        <p:nvSpPr>
          <p:cNvPr id="11" name="Rectangle 2"/>
          <p:cNvSpPr>
            <a:spLocks noGrp="1" noChangeArrowheads="1"/>
          </p:cNvSpPr>
          <p:nvPr>
            <p:ph type="title"/>
          </p:nvPr>
        </p:nvSpPr>
        <p:spPr>
          <a:xfrm>
            <a:off x="379134" y="516315"/>
            <a:ext cx="7567613" cy="479425"/>
          </a:xfrm>
          <a:noFill/>
        </p:spPr>
        <p:txBody>
          <a:bodyPr>
            <a:noAutofit/>
          </a:bodyPr>
          <a:lstStyle/>
          <a:p>
            <a:pPr eaLnBrk="1" hangingPunct="1"/>
            <a:r>
              <a:rPr lang="en-GB" sz="3600" dirty="0" smtClean="0">
                <a:solidFill>
                  <a:srgbClr val="004165"/>
                </a:solidFill>
                <a:latin typeface="Georgia" charset="0"/>
              </a:rPr>
              <a:t>Quick Facts</a:t>
            </a:r>
            <a:endParaRPr lang="en-GB" sz="3600" dirty="0">
              <a:solidFill>
                <a:srgbClr val="009FC2"/>
              </a:solidFill>
              <a:latin typeface="Georgia" charset="0"/>
            </a:endParaRPr>
          </a:p>
        </p:txBody>
      </p:sp>
      <p:sp>
        <p:nvSpPr>
          <p:cNvPr id="12" name="Content Placeholder 2"/>
          <p:cNvSpPr>
            <a:spLocks noGrp="1"/>
          </p:cNvSpPr>
          <p:nvPr>
            <p:ph idx="1"/>
          </p:nvPr>
        </p:nvSpPr>
        <p:spPr>
          <a:xfrm>
            <a:off x="524435" y="1263009"/>
            <a:ext cx="8314765" cy="4679950"/>
          </a:xfrm>
        </p:spPr>
        <p:txBody>
          <a:bodyPr>
            <a:noAutofit/>
          </a:bodyPr>
          <a:lstStyle/>
          <a:p>
            <a:pPr algn="just">
              <a:spcBef>
                <a:spcPct val="0"/>
              </a:spcBef>
              <a:spcAft>
                <a:spcPts val="1200"/>
              </a:spcAft>
              <a:defRPr/>
            </a:pPr>
            <a:r>
              <a:rPr lang="en-US" sz="2400" dirty="0">
                <a:latin typeface="Times New Roman" panose="02020603050405020304" pitchFamily="18" charset="0"/>
                <a:cs typeface="Times New Roman" panose="02020603050405020304" pitchFamily="18" charset="0"/>
              </a:rPr>
              <a:t>In countries like France and Italy only 1% of the population above the age of 65 are employed. </a:t>
            </a:r>
            <a:r>
              <a:rPr lang="en-US" sz="240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number is as high as 10% in the UK and 20% in USA.   </a:t>
            </a:r>
          </a:p>
          <a:p>
            <a:pPr algn="just">
              <a:spcBef>
                <a:spcPct val="0"/>
              </a:spcBef>
              <a:spcAft>
                <a:spcPts val="1200"/>
              </a:spcAft>
              <a:defRP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countries like </a:t>
            </a:r>
            <a:r>
              <a:rPr lang="en-US" sz="2400" dirty="0" smtClean="0">
                <a:latin typeface="Times New Roman" panose="02020603050405020304" pitchFamily="18" charset="0"/>
                <a:cs typeface="Times New Roman" panose="02020603050405020304" pitchFamily="18" charset="0"/>
              </a:rPr>
              <a:t>Australia, USA</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and now Canada, </a:t>
            </a:r>
            <a:r>
              <a:rPr lang="en-US" sz="2400" dirty="0">
                <a:latin typeface="Times New Roman" panose="02020603050405020304" pitchFamily="18" charset="0"/>
                <a:cs typeface="Times New Roman" panose="02020603050405020304" pitchFamily="18" charset="0"/>
              </a:rPr>
              <a:t>compulsory or mandatory retirement on attaining a certain age is generally unlawful (subject to exceptions for some sectors such as the </a:t>
            </a:r>
            <a:r>
              <a:rPr lang="en-US" sz="2400" dirty="0" smtClean="0">
                <a:latin typeface="Times New Roman" panose="02020603050405020304" pitchFamily="18" charset="0"/>
                <a:cs typeface="Times New Roman" panose="02020603050405020304" pitchFamily="18" charset="0"/>
              </a:rPr>
              <a:t>military or where BFOR exists (fire suppression, pilots, </a:t>
            </a:r>
            <a:r>
              <a:rPr lang="en-US" sz="2400" i="1" dirty="0" smtClean="0">
                <a:latin typeface="Times New Roman" panose="02020603050405020304" pitchFamily="18" charset="0"/>
                <a:cs typeface="Times New Roman" panose="02020603050405020304" pitchFamily="18" charset="0"/>
              </a:rPr>
              <a:t>etc</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spcBef>
                <a:spcPct val="0"/>
              </a:spcBef>
              <a:spcAft>
                <a:spcPts val="1200"/>
              </a:spcAft>
              <a:defRP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the Roman Catholic Church, Pope Paul VI introduced a mandatory retirement age of 70 for priests and 75 for bishops and archbishops; there is no mandatory retirement age for the pope as he holds that position for life. </a:t>
            </a:r>
          </a:p>
          <a:p>
            <a:pPr marL="0" indent="0" algn="just">
              <a:spcBef>
                <a:spcPct val="0"/>
              </a:spcBef>
              <a:spcAft>
                <a:spcPts val="1200"/>
              </a:spcAft>
              <a:buNone/>
              <a:defRPr/>
            </a:pPr>
            <a:endParaRPr lang="en-GB"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685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lstStyle/>
          <a:p>
            <a:r>
              <a:rPr lang="en-US" i="1" dirty="0" smtClean="0"/>
              <a:t>World Demography – at a glance</a:t>
            </a:r>
            <a:endParaRPr lang="en-US" i="1" dirty="0"/>
          </a:p>
        </p:txBody>
      </p:sp>
      <p:sp>
        <p:nvSpPr>
          <p:cNvPr id="5" name="Slide Number Placeholder 4"/>
          <p:cNvSpPr>
            <a:spLocks noGrp="1"/>
          </p:cNvSpPr>
          <p:nvPr>
            <p:ph type="sldNum" sz="quarter" idx="12"/>
          </p:nvPr>
        </p:nvSpPr>
        <p:spPr/>
        <p:txBody>
          <a:bodyPr/>
          <a:lstStyle/>
          <a:p>
            <a:fld id="{556BEC15-E763-DE44-B257-6F4D3B387214}" type="slidenum">
              <a:rPr lang="en-US" smtClean="0"/>
              <a:pPr/>
              <a:t>6</a:t>
            </a:fld>
            <a:endParaRPr lang="en-US" dirty="0"/>
          </a:p>
        </p:txBody>
      </p:sp>
    </p:spTree>
    <p:extLst>
      <p:ext uri="{BB962C8B-B14F-4D97-AF65-F5344CB8AC3E}">
        <p14:creationId xmlns:p14="http://schemas.microsoft.com/office/powerpoint/2010/main" val="502415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ChangeArrowheads="1"/>
          </p:cNvSpPr>
          <p:nvPr/>
        </p:nvSpPr>
        <p:spPr bwMode="auto">
          <a:xfrm>
            <a:off x="762000" y="1676400"/>
            <a:ext cx="7620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just" eaLnBrk="0" hangingPunct="0">
              <a:lnSpc>
                <a:spcPct val="120000"/>
              </a:lnSpc>
              <a:tabLst>
                <a:tab pos="3683000" algn="r"/>
                <a:tab pos="5049838" algn="l"/>
              </a:tabLst>
              <a:defRPr/>
            </a:pPr>
            <a:endParaRPr lang="en-US" sz="1200" b="0" dirty="0">
              <a:solidFill>
                <a:srgbClr val="464847"/>
              </a:solidFill>
              <a:latin typeface="Arial"/>
              <a:cs typeface="Arial"/>
            </a:endParaRPr>
          </a:p>
        </p:txBody>
      </p:sp>
      <p:sp>
        <p:nvSpPr>
          <p:cNvPr id="10" name="Slide Number Placeholder 9"/>
          <p:cNvSpPr>
            <a:spLocks noGrp="1"/>
          </p:cNvSpPr>
          <p:nvPr>
            <p:ph type="sldNum" sz="quarter" idx="12"/>
          </p:nvPr>
        </p:nvSpPr>
        <p:spPr/>
        <p:txBody>
          <a:bodyPr/>
          <a:lstStyle/>
          <a:p>
            <a:r>
              <a:rPr lang="en-US" smtClean="0"/>
              <a:t>Page </a:t>
            </a:r>
            <a:fld id="{556BEC15-E763-DE44-B257-6F4D3B387214}" type="slidenum">
              <a:rPr lang="en-US" smtClean="0"/>
              <a:pPr/>
              <a:t>7</a:t>
            </a:fld>
            <a:endParaRPr lang="en-US" dirty="0"/>
          </a:p>
        </p:txBody>
      </p:sp>
      <p:sp>
        <p:nvSpPr>
          <p:cNvPr id="11" name="Rectangle 2"/>
          <p:cNvSpPr>
            <a:spLocks noGrp="1" noChangeArrowheads="1"/>
          </p:cNvSpPr>
          <p:nvPr>
            <p:ph type="title"/>
          </p:nvPr>
        </p:nvSpPr>
        <p:spPr>
          <a:xfrm>
            <a:off x="406028" y="516315"/>
            <a:ext cx="7567613" cy="479425"/>
          </a:xfrm>
          <a:noFill/>
        </p:spPr>
        <p:txBody>
          <a:bodyPr>
            <a:noAutofit/>
          </a:bodyPr>
          <a:lstStyle/>
          <a:p>
            <a:pPr eaLnBrk="1" hangingPunct="1"/>
            <a:r>
              <a:rPr lang="en-GB" sz="3600" dirty="0" smtClean="0">
                <a:solidFill>
                  <a:srgbClr val="004165"/>
                </a:solidFill>
                <a:latin typeface="Georgia" charset="0"/>
              </a:rPr>
              <a:t>World Demography – at a glance</a:t>
            </a:r>
            <a:endParaRPr lang="en-GB" sz="3600" dirty="0">
              <a:solidFill>
                <a:srgbClr val="009FC2"/>
              </a:solidFill>
              <a:latin typeface="Georgia"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89884532"/>
              </p:ext>
            </p:extLst>
          </p:nvPr>
        </p:nvGraphicFramePr>
        <p:xfrm>
          <a:off x="632014" y="1679387"/>
          <a:ext cx="8054785" cy="3645648"/>
        </p:xfrm>
        <a:graphic>
          <a:graphicData uri="http://schemas.openxmlformats.org/drawingml/2006/table">
            <a:tbl>
              <a:tblPr firstRow="1" bandRow="1">
                <a:tableStyleId>{5C22544A-7EE6-4342-B048-85BDC9FD1C3A}</a:tableStyleId>
              </a:tblPr>
              <a:tblGrid>
                <a:gridCol w="1361020"/>
                <a:gridCol w="1047462"/>
                <a:gridCol w="1056552"/>
                <a:gridCol w="1011109"/>
                <a:gridCol w="1079274"/>
                <a:gridCol w="1249684"/>
                <a:gridCol w="1249684"/>
              </a:tblGrid>
              <a:tr h="1215216">
                <a:tc>
                  <a:txBody>
                    <a:bodyPr/>
                    <a:lstStyle/>
                    <a:p>
                      <a:endParaRPr lang="en-US" sz="2400" cap="small"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cap="small" baseline="0" dirty="0" smtClean="0"/>
                        <a:t>USA</a:t>
                      </a:r>
                      <a:endParaRPr lang="en-US" sz="2400" cap="small"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cap="small" baseline="0" dirty="0" smtClean="0"/>
                        <a:t>Japan</a:t>
                      </a:r>
                      <a:endParaRPr lang="en-US" sz="2400" cap="small"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cap="small" baseline="0" dirty="0" smtClean="0"/>
                        <a:t>UK</a:t>
                      </a:r>
                      <a:endParaRPr lang="en-US" sz="2400" cap="small"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cap="small" baseline="0" dirty="0" smtClean="0"/>
                        <a:t>India</a:t>
                      </a:r>
                      <a:endParaRPr lang="en-US" sz="2400" cap="small"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cap="small" baseline="0" dirty="0" smtClean="0"/>
                        <a:t>China</a:t>
                      </a:r>
                      <a:endParaRPr lang="en-US" sz="2400" cap="small"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2400" cap="small" baseline="0" dirty="0" smtClean="0"/>
                        <a:t>Canada</a:t>
                      </a:r>
                      <a:endParaRPr lang="en-US" sz="2400" cap="small"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5216">
                <a:tc>
                  <a:txBody>
                    <a:bodyPr/>
                    <a:lstStyle/>
                    <a:p>
                      <a:r>
                        <a:rPr lang="en-US" sz="2400" dirty="0" smtClean="0"/>
                        <a:t>Old (65+)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solidFill>
                            <a:srgbClr val="FF0000"/>
                          </a:solidFill>
                        </a:rPr>
                        <a:t>13%</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solidFill>
                            <a:srgbClr val="FF0000"/>
                          </a:solidFill>
                        </a:rPr>
                        <a:t>23%</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solidFill>
                            <a:srgbClr val="FF0000"/>
                          </a:solidFill>
                        </a:rPr>
                        <a:t>17%</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solidFill>
                            <a:srgbClr val="FF0000"/>
                          </a:solidFill>
                        </a:rPr>
                        <a:t>5%</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solidFill>
                            <a:srgbClr val="FF0000"/>
                          </a:solidFill>
                        </a:rPr>
                        <a:t>10%</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3600" dirty="0" smtClean="0">
                          <a:solidFill>
                            <a:srgbClr val="FF0000"/>
                          </a:solidFill>
                        </a:rPr>
                        <a:t>15%</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5216">
                <a:tc>
                  <a:txBody>
                    <a:bodyPr/>
                    <a:lstStyle/>
                    <a:p>
                      <a:r>
                        <a:rPr lang="en-US" sz="2400" dirty="0" smtClean="0"/>
                        <a:t>Young (-14)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solidFill>
                            <a:srgbClr val="FF0000"/>
                          </a:solidFill>
                        </a:rPr>
                        <a:t>20%</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solidFill>
                            <a:srgbClr val="FF0000"/>
                          </a:solidFill>
                        </a:rPr>
                        <a:t>13%</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solidFill>
                            <a:srgbClr val="FF0000"/>
                          </a:solidFill>
                        </a:rPr>
                        <a:t>18%</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solidFill>
                            <a:srgbClr val="FF0000"/>
                          </a:solidFill>
                        </a:rPr>
                        <a:t>31%</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smtClean="0">
                          <a:solidFill>
                            <a:srgbClr val="FF0000"/>
                          </a:solidFill>
                        </a:rPr>
                        <a:t>17%</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3600" dirty="0" smtClean="0">
                          <a:solidFill>
                            <a:srgbClr val="FF0000"/>
                          </a:solidFill>
                        </a:rPr>
                        <a:t>16%</a:t>
                      </a:r>
                      <a:endParaRPr lang="en-US" sz="3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618567" y="5513294"/>
            <a:ext cx="8054785" cy="923330"/>
          </a:xfrm>
          <a:prstGeom prst="rect">
            <a:avLst/>
          </a:prstGeom>
          <a:noFill/>
        </p:spPr>
        <p:txBody>
          <a:bodyPr wrap="square" rtlCol="0">
            <a:spAutoFit/>
          </a:bodyPr>
          <a:lstStyle/>
          <a:p>
            <a:r>
              <a:rPr lang="en-US" i="1" dirty="0" smtClean="0">
                <a:solidFill>
                  <a:srgbClr val="FF0000"/>
                </a:solidFill>
              </a:rPr>
              <a:t>A massive 73% of China’s population is the 15-64 age bracket, which means that in a couple of decades China is likely to see a giant bulge in the percentage of its aged population.</a:t>
            </a:r>
            <a:endParaRPr lang="en-US" i="1" dirty="0">
              <a:solidFill>
                <a:srgbClr val="FF0000"/>
              </a:solidFill>
            </a:endParaRPr>
          </a:p>
        </p:txBody>
      </p:sp>
    </p:spTree>
    <p:extLst>
      <p:ext uri="{BB962C8B-B14F-4D97-AF65-F5344CB8AC3E}">
        <p14:creationId xmlns:p14="http://schemas.microsoft.com/office/powerpoint/2010/main" val="2422333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lstStyle/>
          <a:p>
            <a:r>
              <a:rPr lang="en-US" i="1" dirty="0" smtClean="0"/>
              <a:t>Retirement Age</a:t>
            </a:r>
            <a:endParaRPr lang="en-US" i="1" dirty="0"/>
          </a:p>
        </p:txBody>
      </p:sp>
      <p:sp>
        <p:nvSpPr>
          <p:cNvPr id="5" name="Slide Number Placeholder 4"/>
          <p:cNvSpPr>
            <a:spLocks noGrp="1"/>
          </p:cNvSpPr>
          <p:nvPr>
            <p:ph type="sldNum" sz="quarter" idx="12"/>
          </p:nvPr>
        </p:nvSpPr>
        <p:spPr/>
        <p:txBody>
          <a:bodyPr/>
          <a:lstStyle/>
          <a:p>
            <a:fld id="{556BEC15-E763-DE44-B257-6F4D3B387214}" type="slidenum">
              <a:rPr lang="en-US" smtClean="0"/>
              <a:pPr/>
              <a:t>8</a:t>
            </a:fld>
            <a:endParaRPr lang="en-US" dirty="0"/>
          </a:p>
        </p:txBody>
      </p:sp>
    </p:spTree>
    <p:extLst>
      <p:ext uri="{BB962C8B-B14F-4D97-AF65-F5344CB8AC3E}">
        <p14:creationId xmlns:p14="http://schemas.microsoft.com/office/powerpoint/2010/main" val="4089667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ChangeArrowheads="1"/>
          </p:cNvSpPr>
          <p:nvPr/>
        </p:nvSpPr>
        <p:spPr bwMode="auto">
          <a:xfrm>
            <a:off x="762000" y="1676400"/>
            <a:ext cx="7620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just" eaLnBrk="0" hangingPunct="0">
              <a:lnSpc>
                <a:spcPct val="120000"/>
              </a:lnSpc>
              <a:tabLst>
                <a:tab pos="3683000" algn="r"/>
                <a:tab pos="5049838" algn="l"/>
              </a:tabLst>
              <a:defRPr/>
            </a:pPr>
            <a:endParaRPr lang="en-US" sz="1200" b="0" dirty="0">
              <a:solidFill>
                <a:srgbClr val="464847"/>
              </a:solidFill>
              <a:latin typeface="Arial"/>
              <a:cs typeface="Arial"/>
            </a:endParaRPr>
          </a:p>
        </p:txBody>
      </p:sp>
      <p:sp>
        <p:nvSpPr>
          <p:cNvPr id="10" name="Slide Number Placeholder 9"/>
          <p:cNvSpPr>
            <a:spLocks noGrp="1"/>
          </p:cNvSpPr>
          <p:nvPr>
            <p:ph type="sldNum" sz="quarter" idx="12"/>
          </p:nvPr>
        </p:nvSpPr>
        <p:spPr/>
        <p:txBody>
          <a:bodyPr/>
          <a:lstStyle/>
          <a:p>
            <a:r>
              <a:rPr lang="en-US" smtClean="0"/>
              <a:t>Page </a:t>
            </a:r>
            <a:fld id="{556BEC15-E763-DE44-B257-6F4D3B387214}" type="slidenum">
              <a:rPr lang="en-US" smtClean="0"/>
              <a:pPr/>
              <a:t>9</a:t>
            </a:fld>
            <a:endParaRPr lang="en-US" dirty="0"/>
          </a:p>
        </p:txBody>
      </p:sp>
      <p:sp>
        <p:nvSpPr>
          <p:cNvPr id="11" name="Rectangle 2"/>
          <p:cNvSpPr>
            <a:spLocks noGrp="1" noChangeArrowheads="1"/>
          </p:cNvSpPr>
          <p:nvPr>
            <p:ph type="title"/>
          </p:nvPr>
        </p:nvSpPr>
        <p:spPr>
          <a:xfrm>
            <a:off x="258111" y="449080"/>
            <a:ext cx="7567613" cy="479425"/>
          </a:xfrm>
          <a:noFill/>
        </p:spPr>
        <p:txBody>
          <a:bodyPr>
            <a:noAutofit/>
          </a:bodyPr>
          <a:lstStyle/>
          <a:p>
            <a:pPr eaLnBrk="1" hangingPunct="1"/>
            <a:r>
              <a:rPr lang="en-GB" sz="3200" dirty="0" smtClean="0">
                <a:solidFill>
                  <a:srgbClr val="004165"/>
                </a:solidFill>
                <a:latin typeface="Georgia" charset="0"/>
              </a:rPr>
              <a:t>Retirement Age</a:t>
            </a:r>
            <a:endParaRPr lang="en-GB" sz="3200" dirty="0">
              <a:solidFill>
                <a:srgbClr val="009FC2"/>
              </a:solidFill>
              <a:latin typeface="Georgia"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63314870"/>
              </p:ext>
            </p:extLst>
          </p:nvPr>
        </p:nvGraphicFramePr>
        <p:xfrm>
          <a:off x="1524000" y="1397000"/>
          <a:ext cx="6301725" cy="4267200"/>
        </p:xfrm>
        <a:graphic>
          <a:graphicData uri="http://schemas.openxmlformats.org/drawingml/2006/table">
            <a:tbl>
              <a:tblPr firstRow="1" bandRow="1">
                <a:tableStyleId>{9D7B26C5-4107-4FEC-AEDC-1716B250A1EF}</a:tableStyleId>
              </a:tblPr>
              <a:tblGrid>
                <a:gridCol w="996229"/>
                <a:gridCol w="3204921"/>
                <a:gridCol w="2100575"/>
              </a:tblGrid>
              <a:tr h="370840">
                <a:tc>
                  <a:txBody>
                    <a:bodyPr/>
                    <a:lstStyle/>
                    <a:p>
                      <a:r>
                        <a:rPr lang="en-US" sz="2000" cap="small" dirty="0" err="1" smtClean="0"/>
                        <a:t>S.No</a:t>
                      </a:r>
                      <a:r>
                        <a:rPr lang="en-US" sz="2000" cap="small" dirty="0" smtClean="0"/>
                        <a:t>.</a:t>
                      </a:r>
                      <a:endParaRPr lang="en-US" sz="2000" b="1" cap="small" dirty="0"/>
                    </a:p>
                  </a:txBody>
                  <a:tcPr/>
                </a:tc>
                <a:tc>
                  <a:txBody>
                    <a:bodyPr/>
                    <a:lstStyle/>
                    <a:p>
                      <a:r>
                        <a:rPr lang="en-US" sz="2000" cap="small" dirty="0" smtClean="0"/>
                        <a:t>Country</a:t>
                      </a:r>
                      <a:endParaRPr lang="en-US" sz="2000" b="1" cap="small" dirty="0"/>
                    </a:p>
                  </a:txBody>
                  <a:tcPr/>
                </a:tc>
                <a:tc>
                  <a:txBody>
                    <a:bodyPr/>
                    <a:lstStyle/>
                    <a:p>
                      <a:r>
                        <a:rPr lang="en-US" sz="2000" cap="small" dirty="0" smtClean="0"/>
                        <a:t>Retirement</a:t>
                      </a:r>
                      <a:r>
                        <a:rPr lang="en-US" sz="2000" cap="small" baseline="0" dirty="0" smtClean="0"/>
                        <a:t> Age</a:t>
                      </a:r>
                      <a:endParaRPr lang="en-US" sz="2000" b="1" cap="small" dirty="0"/>
                    </a:p>
                  </a:txBody>
                  <a:tcPr/>
                </a:tc>
              </a:tr>
              <a:tr h="370840">
                <a:tc>
                  <a:txBody>
                    <a:bodyPr/>
                    <a:lstStyle/>
                    <a:p>
                      <a:r>
                        <a:rPr lang="en-US" dirty="0" smtClean="0"/>
                        <a:t>1</a:t>
                      </a:r>
                      <a:endParaRPr lang="en-US" dirty="0"/>
                    </a:p>
                  </a:txBody>
                  <a:tcPr/>
                </a:tc>
                <a:tc>
                  <a:txBody>
                    <a:bodyPr/>
                    <a:lstStyle/>
                    <a:p>
                      <a:r>
                        <a:rPr lang="en-US" dirty="0" smtClean="0"/>
                        <a:t>Turkey</a:t>
                      </a:r>
                      <a:endParaRPr lang="en-US" dirty="0"/>
                    </a:p>
                  </a:txBody>
                  <a:tcPr/>
                </a:tc>
                <a:tc>
                  <a:txBody>
                    <a:bodyPr/>
                    <a:lstStyle/>
                    <a:p>
                      <a:r>
                        <a:rPr lang="en-US" sz="2000" b="1" dirty="0" smtClean="0">
                          <a:solidFill>
                            <a:schemeClr val="tx1"/>
                          </a:solidFill>
                          <a:latin typeface="Arial Black" panose="020B0A04020102020204" pitchFamily="34" charset="0"/>
                        </a:rPr>
                        <a:t>45</a:t>
                      </a:r>
                      <a:endParaRPr lang="en-US" sz="2000" b="1" dirty="0">
                        <a:solidFill>
                          <a:schemeClr val="tx1"/>
                        </a:solidFill>
                        <a:latin typeface="Arial Black" panose="020B0A04020102020204" pitchFamily="34" charset="0"/>
                      </a:endParaRPr>
                    </a:p>
                  </a:txBody>
                  <a:tcPr/>
                </a:tc>
              </a:tr>
              <a:tr h="370840">
                <a:tc>
                  <a:txBody>
                    <a:bodyPr/>
                    <a:lstStyle/>
                    <a:p>
                      <a:r>
                        <a:rPr lang="en-US" dirty="0" smtClean="0"/>
                        <a:t>2</a:t>
                      </a:r>
                      <a:endParaRPr lang="en-US" dirty="0"/>
                    </a:p>
                  </a:txBody>
                  <a:tcPr/>
                </a:tc>
                <a:tc>
                  <a:txBody>
                    <a:bodyPr/>
                    <a:lstStyle/>
                    <a:p>
                      <a:r>
                        <a:rPr lang="en-US" dirty="0" smtClean="0"/>
                        <a:t>Italy </a:t>
                      </a:r>
                      <a:endParaRPr lang="en-US" dirty="0"/>
                    </a:p>
                  </a:txBody>
                  <a:tcPr/>
                </a:tc>
                <a:tc>
                  <a:txBody>
                    <a:bodyPr/>
                    <a:lstStyle/>
                    <a:p>
                      <a:r>
                        <a:rPr lang="en-US" sz="2000" b="1" dirty="0" smtClean="0">
                          <a:solidFill>
                            <a:schemeClr val="tx1"/>
                          </a:solidFill>
                          <a:latin typeface="Arial Black" panose="020B0A04020102020204" pitchFamily="34" charset="0"/>
                        </a:rPr>
                        <a:t>59</a:t>
                      </a:r>
                      <a:endParaRPr lang="en-US" sz="2000" b="1" dirty="0">
                        <a:solidFill>
                          <a:schemeClr val="tx1"/>
                        </a:solidFill>
                        <a:latin typeface="Arial Black" panose="020B0A04020102020204" pitchFamily="34" charset="0"/>
                      </a:endParaRPr>
                    </a:p>
                  </a:txBody>
                  <a:tcPr/>
                </a:tc>
              </a:tr>
              <a:tr h="370840">
                <a:tc>
                  <a:txBody>
                    <a:bodyPr/>
                    <a:lstStyle/>
                    <a:p>
                      <a:r>
                        <a:rPr lang="en-US" dirty="0" smtClean="0"/>
                        <a:t>3</a:t>
                      </a:r>
                      <a:endParaRPr lang="en-US" dirty="0"/>
                    </a:p>
                  </a:txBody>
                  <a:tcPr/>
                </a:tc>
                <a:tc>
                  <a:txBody>
                    <a:bodyPr/>
                    <a:lstStyle/>
                    <a:p>
                      <a:r>
                        <a:rPr lang="en-US" dirty="0" smtClean="0"/>
                        <a:t>Korea</a:t>
                      </a:r>
                      <a:endParaRPr lang="en-US" dirty="0"/>
                    </a:p>
                  </a:txBody>
                  <a:tcPr/>
                </a:tc>
                <a:tc>
                  <a:txBody>
                    <a:bodyPr/>
                    <a:lstStyle/>
                    <a:p>
                      <a:r>
                        <a:rPr lang="en-US" sz="2000" b="1" dirty="0" smtClean="0">
                          <a:solidFill>
                            <a:schemeClr val="tx1"/>
                          </a:solidFill>
                          <a:latin typeface="Arial Black" panose="020B0A04020102020204" pitchFamily="34" charset="0"/>
                        </a:rPr>
                        <a:t>60</a:t>
                      </a:r>
                      <a:endParaRPr lang="en-US" sz="2000" b="1" dirty="0">
                        <a:solidFill>
                          <a:schemeClr val="tx1"/>
                        </a:solidFill>
                        <a:latin typeface="Arial Black" panose="020B0A04020102020204" pitchFamily="34" charset="0"/>
                      </a:endParaRPr>
                    </a:p>
                  </a:txBody>
                  <a:tcPr/>
                </a:tc>
              </a:tr>
              <a:tr h="370840">
                <a:tc>
                  <a:txBody>
                    <a:bodyPr/>
                    <a:lstStyle/>
                    <a:p>
                      <a:r>
                        <a:rPr lang="en-US" dirty="0" smtClean="0"/>
                        <a:t>4</a:t>
                      </a:r>
                      <a:endParaRPr lang="en-US" dirty="0"/>
                    </a:p>
                  </a:txBody>
                  <a:tcPr/>
                </a:tc>
                <a:tc>
                  <a:txBody>
                    <a:bodyPr/>
                    <a:lstStyle/>
                    <a:p>
                      <a:r>
                        <a:rPr lang="en-US" dirty="0" smtClean="0"/>
                        <a:t>France </a:t>
                      </a:r>
                      <a:endParaRPr lang="en-US" dirty="0"/>
                    </a:p>
                  </a:txBody>
                  <a:tcPr/>
                </a:tc>
                <a:tc>
                  <a:txBody>
                    <a:bodyPr/>
                    <a:lstStyle/>
                    <a:p>
                      <a:r>
                        <a:rPr lang="en-US" sz="2000" b="1" dirty="0" smtClean="0">
                          <a:solidFill>
                            <a:schemeClr val="tx1"/>
                          </a:solidFill>
                          <a:latin typeface="Arial Black" panose="020B0A04020102020204" pitchFamily="34" charset="0"/>
                        </a:rPr>
                        <a:t>60.5</a:t>
                      </a:r>
                      <a:endParaRPr lang="en-US" sz="2000" b="1" dirty="0">
                        <a:solidFill>
                          <a:schemeClr val="tx1"/>
                        </a:solidFill>
                        <a:latin typeface="Arial Black" panose="020B0A04020102020204" pitchFamily="34" charset="0"/>
                      </a:endParaRPr>
                    </a:p>
                  </a:txBody>
                  <a:tcPr/>
                </a:tc>
              </a:tr>
              <a:tr h="370840">
                <a:tc>
                  <a:txBody>
                    <a:bodyPr/>
                    <a:lstStyle/>
                    <a:p>
                      <a:r>
                        <a:rPr lang="en-US" sz="2000" b="1" dirty="0" smtClean="0">
                          <a:solidFill>
                            <a:srgbClr val="FF0000"/>
                          </a:solidFill>
                        </a:rPr>
                        <a:t>5</a:t>
                      </a:r>
                      <a:endParaRPr lang="en-US" sz="2000" b="1" dirty="0">
                        <a:solidFill>
                          <a:srgbClr val="FF0000"/>
                        </a:solidFill>
                      </a:endParaRPr>
                    </a:p>
                  </a:txBody>
                  <a:tcPr/>
                </a:tc>
                <a:tc>
                  <a:txBody>
                    <a:bodyPr/>
                    <a:lstStyle/>
                    <a:p>
                      <a:r>
                        <a:rPr lang="en-US" sz="2000" b="1" dirty="0" smtClean="0">
                          <a:solidFill>
                            <a:srgbClr val="FF0000"/>
                          </a:solidFill>
                        </a:rPr>
                        <a:t>World Average</a:t>
                      </a:r>
                      <a:endParaRPr lang="en-US" sz="2000" b="1" dirty="0">
                        <a:solidFill>
                          <a:srgbClr val="FF0000"/>
                        </a:solidFill>
                      </a:endParaRPr>
                    </a:p>
                  </a:txBody>
                  <a:tcPr/>
                </a:tc>
                <a:tc>
                  <a:txBody>
                    <a:bodyPr/>
                    <a:lstStyle/>
                    <a:p>
                      <a:r>
                        <a:rPr lang="en-US" sz="2000" b="1" dirty="0" smtClean="0">
                          <a:solidFill>
                            <a:srgbClr val="FF0000"/>
                          </a:solidFill>
                          <a:latin typeface="Arial Black" panose="020B0A04020102020204" pitchFamily="34" charset="0"/>
                        </a:rPr>
                        <a:t>63</a:t>
                      </a:r>
                      <a:endParaRPr lang="en-US" sz="2000" b="1" dirty="0">
                        <a:solidFill>
                          <a:srgbClr val="FF0000"/>
                        </a:solidFill>
                        <a:latin typeface="Arial Black" panose="020B0A04020102020204" pitchFamily="34" charset="0"/>
                      </a:endParaRPr>
                    </a:p>
                  </a:txBody>
                  <a:tcPr/>
                </a:tc>
              </a:tr>
              <a:tr h="370840">
                <a:tc>
                  <a:txBody>
                    <a:bodyPr/>
                    <a:lstStyle/>
                    <a:p>
                      <a:r>
                        <a:rPr lang="en-US" dirty="0" smtClean="0"/>
                        <a:t>6</a:t>
                      </a:r>
                      <a:endParaRPr lang="en-US" dirty="0"/>
                    </a:p>
                  </a:txBody>
                  <a:tcPr/>
                </a:tc>
                <a:tc>
                  <a:txBody>
                    <a:bodyPr/>
                    <a:lstStyle/>
                    <a:p>
                      <a:r>
                        <a:rPr lang="en-US" dirty="0" smtClean="0"/>
                        <a:t>Japan </a:t>
                      </a:r>
                      <a:endParaRPr lang="en-US" dirty="0"/>
                    </a:p>
                  </a:txBody>
                  <a:tcPr/>
                </a:tc>
                <a:tc>
                  <a:txBody>
                    <a:bodyPr/>
                    <a:lstStyle/>
                    <a:p>
                      <a:r>
                        <a:rPr lang="en-US" sz="2000" b="1" dirty="0" smtClean="0">
                          <a:solidFill>
                            <a:schemeClr val="tx1"/>
                          </a:solidFill>
                          <a:latin typeface="Arial Black" panose="020B0A04020102020204" pitchFamily="34" charset="0"/>
                        </a:rPr>
                        <a:t>65</a:t>
                      </a:r>
                      <a:endParaRPr lang="en-US" sz="2000" b="1" dirty="0">
                        <a:solidFill>
                          <a:schemeClr val="tx1"/>
                        </a:solidFill>
                        <a:latin typeface="Arial Black" panose="020B0A04020102020204" pitchFamily="34" charset="0"/>
                      </a:endParaRPr>
                    </a:p>
                  </a:txBody>
                  <a:tcPr/>
                </a:tc>
              </a:tr>
              <a:tr h="370840">
                <a:tc>
                  <a:txBody>
                    <a:bodyPr/>
                    <a:lstStyle/>
                    <a:p>
                      <a:r>
                        <a:rPr lang="en-US" dirty="0" smtClean="0"/>
                        <a:t>7</a:t>
                      </a:r>
                      <a:endParaRPr lang="en-US" dirty="0"/>
                    </a:p>
                  </a:txBody>
                  <a:tcPr/>
                </a:tc>
                <a:tc>
                  <a:txBody>
                    <a:bodyPr/>
                    <a:lstStyle/>
                    <a:p>
                      <a:r>
                        <a:rPr lang="en-US" dirty="0" smtClean="0"/>
                        <a:t>United Kingdom</a:t>
                      </a:r>
                      <a:endParaRPr lang="en-US" dirty="0"/>
                    </a:p>
                  </a:txBody>
                  <a:tcPr/>
                </a:tc>
                <a:tc>
                  <a:txBody>
                    <a:bodyPr/>
                    <a:lstStyle/>
                    <a:p>
                      <a:r>
                        <a:rPr lang="en-US" sz="2000" b="1" dirty="0" smtClean="0">
                          <a:solidFill>
                            <a:schemeClr val="tx1"/>
                          </a:solidFill>
                          <a:latin typeface="Arial Black" panose="020B0A04020102020204" pitchFamily="34" charset="0"/>
                        </a:rPr>
                        <a:t>65</a:t>
                      </a:r>
                      <a:endParaRPr lang="en-US" sz="2000" b="1" dirty="0">
                        <a:solidFill>
                          <a:schemeClr val="tx1"/>
                        </a:solidFill>
                        <a:latin typeface="Arial Black" panose="020B0A04020102020204" pitchFamily="34" charset="0"/>
                      </a:endParaRPr>
                    </a:p>
                  </a:txBody>
                  <a:tcPr/>
                </a:tc>
              </a:tr>
              <a:tr h="370840">
                <a:tc>
                  <a:txBody>
                    <a:bodyPr/>
                    <a:lstStyle/>
                    <a:p>
                      <a:r>
                        <a:rPr lang="en-US" dirty="0" smtClean="0"/>
                        <a:t>8</a:t>
                      </a:r>
                      <a:endParaRPr lang="en-US" dirty="0"/>
                    </a:p>
                  </a:txBody>
                  <a:tcPr/>
                </a:tc>
                <a:tc>
                  <a:txBody>
                    <a:bodyPr/>
                    <a:lstStyle/>
                    <a:p>
                      <a:r>
                        <a:rPr lang="en-US" dirty="0" smtClean="0"/>
                        <a:t>Norway</a:t>
                      </a:r>
                      <a:endParaRPr lang="en-US" dirty="0"/>
                    </a:p>
                  </a:txBody>
                  <a:tcPr/>
                </a:tc>
                <a:tc>
                  <a:txBody>
                    <a:bodyPr/>
                    <a:lstStyle/>
                    <a:p>
                      <a:r>
                        <a:rPr lang="en-US" sz="2000" b="1" dirty="0" smtClean="0">
                          <a:solidFill>
                            <a:schemeClr val="tx1"/>
                          </a:solidFill>
                          <a:latin typeface="Arial Black" panose="020B0A04020102020204" pitchFamily="34" charset="0"/>
                        </a:rPr>
                        <a:t>67</a:t>
                      </a:r>
                      <a:endParaRPr lang="en-US" sz="2000" b="1" dirty="0">
                        <a:solidFill>
                          <a:schemeClr val="tx1"/>
                        </a:solidFill>
                        <a:latin typeface="Arial Black" panose="020B0A04020102020204" pitchFamily="34" charset="0"/>
                      </a:endParaRPr>
                    </a:p>
                  </a:txBody>
                  <a:tcPr/>
                </a:tc>
              </a:tr>
              <a:tr h="370840">
                <a:tc>
                  <a:txBody>
                    <a:bodyPr/>
                    <a:lstStyle/>
                    <a:p>
                      <a:r>
                        <a:rPr lang="en-US" dirty="0" smtClean="0"/>
                        <a:t>9</a:t>
                      </a:r>
                      <a:endParaRPr lang="en-US" dirty="0"/>
                    </a:p>
                  </a:txBody>
                  <a:tcPr/>
                </a:tc>
                <a:tc>
                  <a:txBody>
                    <a:bodyPr/>
                    <a:lstStyle/>
                    <a:p>
                      <a:r>
                        <a:rPr lang="en-US" dirty="0" smtClean="0"/>
                        <a:t>Germany</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Arial Black" panose="020B0A04020102020204" pitchFamily="34" charset="0"/>
                        </a:rPr>
                        <a:t>65</a:t>
                      </a:r>
                      <a:r>
                        <a:rPr lang="en-US" sz="2000" b="1" baseline="0" dirty="0" smtClean="0">
                          <a:solidFill>
                            <a:schemeClr val="tx1"/>
                          </a:solidFill>
                          <a:latin typeface="Arial Black" panose="020B0A04020102020204" pitchFamily="34" charset="0"/>
                        </a:rPr>
                        <a:t> </a:t>
                      </a:r>
                      <a:r>
                        <a:rPr lang="en-US" sz="2000" b="0" baseline="0" dirty="0" smtClean="0">
                          <a:solidFill>
                            <a:schemeClr val="tx1"/>
                          </a:solidFill>
                          <a:latin typeface="+mn-lt"/>
                        </a:rPr>
                        <a:t>(to be increased to 67)</a:t>
                      </a:r>
                      <a:endParaRPr lang="en-US" sz="2000" dirty="0" smtClean="0"/>
                    </a:p>
                  </a:txBody>
                  <a:tcPr/>
                </a:tc>
              </a:tr>
            </a:tbl>
          </a:graphicData>
        </a:graphic>
      </p:graphicFrame>
      <p:sp>
        <p:nvSpPr>
          <p:cNvPr id="3" name="TextBox 2"/>
          <p:cNvSpPr txBox="1"/>
          <p:nvPr/>
        </p:nvSpPr>
        <p:spPr>
          <a:xfrm>
            <a:off x="1246092" y="5674658"/>
            <a:ext cx="8207188" cy="707886"/>
          </a:xfrm>
          <a:prstGeom prst="rect">
            <a:avLst/>
          </a:prstGeom>
          <a:noFill/>
        </p:spPr>
        <p:txBody>
          <a:bodyPr wrap="square" rtlCol="0">
            <a:spAutoFit/>
          </a:bodyPr>
          <a:lstStyle/>
          <a:p>
            <a:r>
              <a:rPr lang="en-US" sz="2000" b="1" i="1" dirty="0" smtClean="0">
                <a:solidFill>
                  <a:srgbClr val="FF0000"/>
                </a:solidFill>
              </a:rPr>
              <a:t>Apart from in rare cases such as Sweden and Ireland, the average retirement age across countries has been rising over the years. </a:t>
            </a:r>
            <a:endParaRPr lang="en-US" sz="2000" b="1" i="1" dirty="0">
              <a:solidFill>
                <a:srgbClr val="FF0000"/>
              </a:solidFill>
            </a:endParaRPr>
          </a:p>
        </p:txBody>
      </p:sp>
    </p:spTree>
    <p:extLst>
      <p:ext uri="{BB962C8B-B14F-4D97-AF65-F5344CB8AC3E}">
        <p14:creationId xmlns:p14="http://schemas.microsoft.com/office/powerpoint/2010/main" val="413207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1873</TotalTime>
  <Words>992</Words>
  <Application>Microsoft Office PowerPoint</Application>
  <PresentationFormat>On-screen Show (4:3)</PresentationFormat>
  <Paragraphs>130</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Snapshot</vt:lpstr>
      <vt:lpstr>PowerPoint Presentation</vt:lpstr>
      <vt:lpstr>Quick Facts</vt:lpstr>
      <vt:lpstr>Quick Facts</vt:lpstr>
      <vt:lpstr>PowerPoint Presentation</vt:lpstr>
      <vt:lpstr>World Demography – at a glance</vt:lpstr>
      <vt:lpstr>PowerPoint Presentation</vt:lpstr>
      <vt:lpstr>Retirement Age</vt:lpstr>
      <vt:lpstr>PowerPoint Presentation</vt:lpstr>
      <vt:lpstr>Process</vt:lpstr>
      <vt:lpstr>Process</vt:lpstr>
      <vt:lpstr>PowerPoint Presentation</vt:lpstr>
      <vt:lpstr>Some Pertinent Questions</vt:lpstr>
      <vt:lpstr>Some Pertinent Questions</vt:lpstr>
    </vt:vector>
  </TitlesOfParts>
  <Company>Trilegal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DTCC</dc:title>
  <dc:creator>Rahul Matthan</dc:creator>
  <cp:lastModifiedBy>Philippa</cp:lastModifiedBy>
  <cp:revision>127</cp:revision>
  <cp:lastPrinted>2013-12-03T15:13:15Z</cp:lastPrinted>
  <dcterms:created xsi:type="dcterms:W3CDTF">2013-04-03T06:06:41Z</dcterms:created>
  <dcterms:modified xsi:type="dcterms:W3CDTF">2014-04-21T07:35:10Z</dcterms:modified>
</cp:coreProperties>
</file>