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2" r:id="rId2"/>
    <p:sldId id="395" r:id="rId3"/>
    <p:sldId id="425" r:id="rId4"/>
    <p:sldId id="374" r:id="rId5"/>
    <p:sldId id="376" r:id="rId6"/>
    <p:sldId id="420" r:id="rId7"/>
    <p:sldId id="421" r:id="rId8"/>
    <p:sldId id="422" r:id="rId9"/>
    <p:sldId id="423" r:id="rId10"/>
  </p:sldIdLst>
  <p:sldSz cx="9144000" cy="6858000" type="screen4x3"/>
  <p:notesSz cx="6794500" cy="9906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B4B4"/>
    <a:srgbClr val="000000"/>
    <a:srgbClr val="808080"/>
    <a:srgbClr val="646464"/>
    <a:srgbClr val="F1F1F1"/>
    <a:srgbClr val="FAE600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91" autoAdjust="0"/>
    <p:restoredTop sz="72287" autoAdjust="0"/>
  </p:normalViewPr>
  <p:slideViewPr>
    <p:cSldViewPr>
      <p:cViewPr>
        <p:scale>
          <a:sx n="81" d="100"/>
          <a:sy n="81" d="100"/>
        </p:scale>
        <p:origin x="-132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"/>
    </p:cViewPr>
  </p:sorterViewPr>
  <p:notesViewPr>
    <p:cSldViewPr>
      <p:cViewPr>
        <p:scale>
          <a:sx n="100" d="100"/>
          <a:sy n="100" d="100"/>
        </p:scale>
        <p:origin x="-2532" y="2274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152208" y="9616910"/>
            <a:ext cx="1235917" cy="15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CA" sz="1100" dirty="0">
                <a:cs typeface="Arial" charset="0"/>
              </a:rPr>
              <a:t>May 22, 2008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2378990" y="9616909"/>
            <a:ext cx="1972597" cy="20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CA" sz="1100" dirty="0">
                <a:cs typeface="Arial" charset="0"/>
              </a:rPr>
              <a:t>Presentation title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1567729" y="9616909"/>
            <a:ext cx="636223" cy="20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CA" sz="1100" dirty="0">
                <a:cs typeface="Arial" charset="0"/>
              </a:rPr>
              <a:t>Page </a:t>
            </a:r>
            <a:fld id="{E0079B8D-1636-4042-B0AD-408EA9A8B460}" type="slidenum">
              <a:rPr lang="en-CA" sz="1100">
                <a:cs typeface="Arial" charset="0"/>
              </a:rPr>
              <a:pPr/>
              <a:t>‹#›</a:t>
            </a:fld>
            <a:endParaRPr lang="en-CA" sz="1100" dirty="0">
              <a:cs typeface="Arial" charset="0"/>
            </a:endParaRPr>
          </a:p>
        </p:txBody>
      </p:sp>
      <p:pic>
        <p:nvPicPr>
          <p:cNvPr id="69641" name="Picture 9" descr="logo_tagbl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7429" y="9424738"/>
            <a:ext cx="1424653" cy="350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573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4538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1" y="4705684"/>
            <a:ext cx="5436818" cy="4456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6" tIns="46219" rIns="92436" bIns="462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52208" y="9616910"/>
            <a:ext cx="1235917" cy="15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CA" sz="1100" dirty="0">
                <a:cs typeface="Arial" charset="0"/>
              </a:rPr>
              <a:t>May 22, 2008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378990" y="9616909"/>
            <a:ext cx="1972597" cy="20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CA" sz="1100" dirty="0">
                <a:cs typeface="Arial" charset="0"/>
              </a:rPr>
              <a:t>Presentation title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567729" y="9616909"/>
            <a:ext cx="636223" cy="20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CA" sz="1100" dirty="0">
                <a:cs typeface="Arial" charset="0"/>
              </a:rPr>
              <a:t>Page </a:t>
            </a:r>
            <a:fld id="{6F7E8DE6-69B0-4530-9FD5-04527F13F18A}" type="slidenum">
              <a:rPr lang="en-CA" sz="1100">
                <a:cs typeface="Arial" charset="0"/>
              </a:rPr>
              <a:pPr/>
              <a:t>‹#›</a:t>
            </a:fld>
            <a:endParaRPr lang="en-CA" sz="1100" dirty="0">
              <a:cs typeface="Arial" charset="0"/>
            </a:endParaRPr>
          </a:p>
        </p:txBody>
      </p:sp>
      <p:pic>
        <p:nvPicPr>
          <p:cNvPr id="8203" name="Picture 11" descr="logo_tagbla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7429" y="9424738"/>
            <a:ext cx="1424653" cy="350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8982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588" indent="179388" algn="l" rtl="0" fontAlgn="base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60363" indent="190500" algn="l" rtl="0" fontAlgn="base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723900" indent="177800" algn="l" rtl="0" fontAlgn="base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081088" indent="176213" algn="l" rtl="0" fontAlgn="base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54588" cy="3714750"/>
          </a:xfrm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35" y="4706028"/>
            <a:ext cx="4982633" cy="445567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38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87926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48064" y="9408670"/>
            <a:ext cx="2944899" cy="495639"/>
          </a:xfrm>
          <a:prstGeom prst="rect">
            <a:avLst/>
          </a:prstGeom>
        </p:spPr>
        <p:txBody>
          <a:bodyPr/>
          <a:lstStyle/>
          <a:p>
            <a:fld id="{29DF304C-9356-42BB-8941-12E863CC5F5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193107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064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07669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2751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83756" indent="-183756">
              <a:lnSpc>
                <a:spcPct val="80000"/>
              </a:lnSpc>
            </a:pP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122293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76074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40330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200025"/>
            <a:ext cx="2057400" cy="5732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00025"/>
            <a:ext cx="6024562" cy="5732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412875"/>
            <a:ext cx="8234362" cy="451961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14351" y="2729705"/>
            <a:ext cx="6156080" cy="42862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algn="l" defTabSz="994836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nl-BE" sz="3000" kern="1200" dirty="0">
                <a:solidFill>
                  <a:schemeClr val="bg1"/>
                </a:solidFill>
                <a:latin typeface="EYInterstate Light" pitchFamily="2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500289" y="6367068"/>
            <a:ext cx="3680760" cy="29751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 anchor="b">
            <a:spAutoFit/>
          </a:bodyPr>
          <a:lstStyle>
            <a:lvl1pPr algn="l" defTabSz="871974" rtl="0" fontAlgn="base">
              <a:spcBef>
                <a:spcPct val="0"/>
              </a:spcBef>
              <a:spcAft>
                <a:spcPts val="400"/>
              </a:spcAft>
              <a:defRPr lang="nl-BE" sz="8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EYInterstate Light" pitchFamily="2" charset="0"/>
                <a:ea typeface="+mn-ea"/>
                <a:cs typeface="Arial" charset="0"/>
              </a:defRPr>
            </a:lvl1pPr>
          </a:lstStyle>
          <a:p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Raamcontract voor het verzorgen van individuele en </a:t>
            </a:r>
            <a:r>
              <a:rPr lang="nl-BE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teamcoachingtrajecten</a:t>
            </a:r>
            <a:endParaRPr lang="nl-BE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BE" dirty="0" smtClean="0"/>
              <a:t>21 juni 2012</a:t>
            </a:r>
            <a:endParaRPr lang="nl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4040187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4177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0025"/>
            <a:ext cx="82327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CA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412875"/>
            <a:ext cx="8234362" cy="451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1963" y="6419850"/>
            <a:ext cx="128905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CA" sz="1100" dirty="0" smtClean="0">
                <a:solidFill>
                  <a:srgbClr val="000000"/>
                </a:solidFill>
                <a:cs typeface="Arial" charset="0"/>
              </a:rPr>
              <a:t>March 2013</a:t>
            </a:r>
            <a:endParaRPr lang="en-CA" sz="11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086757" y="6429396"/>
            <a:ext cx="3573475" cy="187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100" dirty="0" smtClean="0">
                <a:solidFill>
                  <a:srgbClr val="000000"/>
                </a:solidFill>
                <a:cs typeface="Arial" charset="0"/>
              </a:rPr>
              <a:t>Cost Reduction: With or Without Headcount Reduction</a:t>
            </a:r>
            <a:endParaRPr lang="en-CA" sz="11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938338" y="6419850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CA" sz="1100" dirty="0">
                <a:solidFill>
                  <a:srgbClr val="000000"/>
                </a:solidFill>
                <a:cs typeface="Arial" charset="0"/>
              </a:rPr>
              <a:t>Page </a:t>
            </a:r>
            <a:fld id="{4825E72B-69EB-4CCC-8275-592E5F3E3E47}" type="slidenum">
              <a:rPr lang="en-CA" sz="1100">
                <a:solidFill>
                  <a:srgbClr val="000000"/>
                </a:solidFill>
                <a:cs typeface="Arial" charset="0"/>
              </a:rPr>
              <a:pPr/>
              <a:t>‹#›</a:t>
            </a:fld>
            <a:endParaRPr lang="en-CA" sz="11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55613" y="1042988"/>
            <a:ext cx="8229600" cy="0"/>
          </a:xfrm>
          <a:prstGeom prst="line">
            <a:avLst/>
          </a:prstGeom>
          <a:noFill/>
          <a:ln w="12700">
            <a:solidFill>
              <a:srgbClr val="FFD2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dirty="0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55613" y="200025"/>
            <a:ext cx="8229600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dirty="0"/>
          </a:p>
        </p:txBody>
      </p:sp>
      <p:pic>
        <p:nvPicPr>
          <p:cNvPr id="1037" name="Picture 13" descr="logo_tagblack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226300" y="6386513"/>
            <a:ext cx="1485900" cy="3333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646464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9pPr>
    </p:titleStyle>
    <p:bodyStyle>
      <a:lvl1pPr marL="360363" indent="-360363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000">
          <a:solidFill>
            <a:srgbClr val="646464"/>
          </a:solidFill>
          <a:latin typeface="+mn-lt"/>
          <a:ea typeface="+mn-ea"/>
          <a:cs typeface="+mn-cs"/>
        </a:defRPr>
      </a:lvl1pPr>
      <a:lvl2pPr marL="717550" indent="-355600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800">
          <a:solidFill>
            <a:srgbClr val="646464"/>
          </a:solidFill>
          <a:latin typeface="+mn-lt"/>
        </a:defRPr>
      </a:lvl2pPr>
      <a:lvl3pPr marL="1081088" indent="-361950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3pPr>
      <a:lvl4pPr marL="1441450" indent="-358775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4pPr>
      <a:lvl5pPr marL="1800225" indent="-357188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5pPr>
      <a:lvl6pPr marL="2257425" indent="-357188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6pPr>
      <a:lvl7pPr marL="2714625" indent="-357188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7pPr>
      <a:lvl8pPr marL="3171825" indent="-357188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8pPr>
      <a:lvl9pPr marL="3629025" indent="-357188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59113" y="3457575"/>
            <a:ext cx="5541962" cy="908050"/>
          </a:xfrm>
        </p:spPr>
        <p:txBody>
          <a:bodyPr/>
          <a:lstStyle/>
          <a:p>
            <a:r>
              <a:rPr lang="en-US" sz="2600" dirty="0" smtClean="0"/>
              <a:t>Cost Reduction: With or Without Headcount Reduction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3131840" y="443711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Roselyn</a:t>
            </a:r>
            <a:r>
              <a:rPr lang="fr-FR" dirty="0" smtClean="0"/>
              <a:t> </a:t>
            </a:r>
            <a:r>
              <a:rPr lang="fr-FR" dirty="0" err="1" smtClean="0"/>
              <a:t>Sands</a:t>
            </a:r>
            <a:endParaRPr lang="fr-FR" dirty="0" smtClean="0"/>
          </a:p>
          <a:p>
            <a:r>
              <a:rPr lang="fr-FR" dirty="0" smtClean="0"/>
              <a:t>Thomas </a:t>
            </a:r>
            <a:r>
              <a:rPr lang="fr-FR" dirty="0" err="1" smtClean="0"/>
              <a:t>McCabe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5877272"/>
            <a:ext cx="1873589" cy="664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BE" sz="2800" b="0" dirty="0" smtClean="0">
                <a:cs typeface="Arial" charset="0"/>
                <a:sym typeface="Times New Roman" pitchFamily="18" charset="0"/>
              </a:rPr>
              <a:t>1. Context van de opdracht</a:t>
            </a:r>
            <a:endParaRPr lang="nl-BE" sz="2800" b="0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6486525" y="6572252"/>
            <a:ext cx="2126769" cy="1231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ctr">
            <a:spAutoFit/>
          </a:bodyPr>
          <a:lstStyle>
            <a:lvl1pPr marL="0" algn="r" defTabSz="871974" rtl="0" eaLnBrk="1" fontAlgn="base" latinLnBrk="0" hangingPunct="1">
              <a:spcBef>
                <a:spcPct val="0"/>
              </a:spcBef>
              <a:spcAft>
                <a:spcPct val="0"/>
              </a:spcAft>
              <a:defRPr lang="nl-BE" sz="800" b="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EYInterstate Light" pitchFamily="2" charset="0"/>
                <a:ea typeface="+mn-ea"/>
                <a:cs typeface="Arial" charset="0"/>
              </a:defRPr>
            </a:lvl1pPr>
          </a:lstStyle>
          <a:p>
            <a:fld id="{43F1F7AE-FDD2-4412-A411-B5601983E077}" type="slidenum">
              <a:rPr lang="nl-BE" smtClean="0"/>
              <a:pPr/>
              <a:t>2</a:t>
            </a:fld>
            <a:endParaRPr lang="nl-BE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(</a:t>
            </a:r>
            <a:r>
              <a:rPr lang="fr-FR" sz="2800" dirty="0" err="1" smtClean="0"/>
              <a:t>Remember</a:t>
            </a:r>
            <a:r>
              <a:rPr lang="fr-FR" sz="2800" dirty="0" smtClean="0"/>
              <a:t> Darwin?)</a:t>
            </a:r>
            <a:endParaRPr lang="fr-FR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1617181"/>
            <a:ext cx="763284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/>
              <a:t>Survival</a:t>
            </a:r>
            <a:r>
              <a:rPr lang="fr-FR" sz="3200" dirty="0" smtClean="0"/>
              <a:t> of the </a:t>
            </a:r>
            <a:r>
              <a:rPr lang="fr-FR" sz="3200" dirty="0" err="1" smtClean="0"/>
              <a:t>Fittest</a:t>
            </a:r>
            <a:r>
              <a:rPr lang="fr-FR" sz="3200" dirty="0" smtClean="0"/>
              <a:t>:</a:t>
            </a:r>
          </a:p>
          <a:p>
            <a:pPr algn="ctr"/>
            <a:r>
              <a:rPr lang="fr-FR" sz="3200" dirty="0" smtClean="0"/>
              <a:t>How « fit » are </a:t>
            </a:r>
            <a:r>
              <a:rPr lang="fr-FR" sz="3200" dirty="0" err="1" smtClean="0"/>
              <a:t>you</a:t>
            </a:r>
            <a:r>
              <a:rPr lang="fr-FR" sz="3200" dirty="0" smtClean="0"/>
              <a:t>?</a:t>
            </a:r>
          </a:p>
          <a:p>
            <a:pPr algn="ctr"/>
            <a:endParaRPr lang="fr-FR" sz="3200" dirty="0" smtClean="0"/>
          </a:p>
          <a:p>
            <a:pPr algn="ctr"/>
            <a:r>
              <a:rPr lang="fr-FR" sz="3200" dirty="0" smtClean="0"/>
              <a:t>Do </a:t>
            </a:r>
            <a:r>
              <a:rPr lang="fr-FR" sz="3200" dirty="0" err="1" smtClean="0"/>
              <a:t>you</a:t>
            </a:r>
            <a:r>
              <a:rPr lang="fr-FR" sz="3200" dirty="0" smtClean="0"/>
              <a:t> « </a:t>
            </a:r>
            <a:r>
              <a:rPr lang="fr-FR" sz="3200" dirty="0" err="1" smtClean="0"/>
              <a:t>work</a:t>
            </a:r>
            <a:r>
              <a:rPr lang="fr-FR" sz="3200" dirty="0" smtClean="0"/>
              <a:t> smart »:</a:t>
            </a:r>
          </a:p>
          <a:p>
            <a:pPr algn="ctr"/>
            <a:r>
              <a:rPr lang="fr-FR" sz="3200" dirty="0" smtClean="0"/>
              <a:t>Right </a:t>
            </a:r>
            <a:r>
              <a:rPr lang="fr-FR" sz="3200" dirty="0" err="1" smtClean="0"/>
              <a:t>person</a:t>
            </a:r>
            <a:r>
              <a:rPr lang="fr-FR" sz="3200" dirty="0" smtClean="0"/>
              <a:t>/Right </a:t>
            </a:r>
            <a:r>
              <a:rPr lang="fr-FR" sz="3200" dirty="0" err="1" smtClean="0"/>
              <a:t>Skills</a:t>
            </a:r>
            <a:r>
              <a:rPr lang="fr-FR" sz="3200" dirty="0" smtClean="0"/>
              <a:t>/Right Place/Right Time?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gray">
          <a:xfrm>
            <a:off x="694096" y="1803028"/>
            <a:ext cx="2365560" cy="26466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40083" tIns="0" rIns="40083" bIns="160331" numCol="1" rtlCol="0" anchor="ctr" anchorCtr="0" compatLnSpc="1">
            <a:prstTxWarp prst="textNoShape">
              <a:avLst/>
            </a:prstTxWarp>
          </a:bodyPr>
          <a:lstStyle/>
          <a:p>
            <a:pPr algn="ctr" defTabSz="1280420">
              <a:spcBef>
                <a:spcPts val="0"/>
              </a:spcBef>
              <a:buClr>
                <a:srgbClr val="808080"/>
              </a:buClr>
              <a:defRPr/>
            </a:pPr>
            <a:r>
              <a:rPr lang="en-US" sz="5300" dirty="0">
                <a:solidFill>
                  <a:srgbClr val="FFE600"/>
                </a:solidFill>
              </a:rPr>
              <a:t>68%</a:t>
            </a:r>
            <a:r>
              <a:rPr lang="en-US" b="1" kern="0" dirty="0">
                <a:solidFill>
                  <a:srgbClr val="000000"/>
                </a:solidFill>
                <a:latin typeface="EYInterstate Light"/>
              </a:rPr>
              <a:t/>
            </a:r>
            <a:br>
              <a:rPr lang="en-US" b="1" kern="0" dirty="0">
                <a:solidFill>
                  <a:srgbClr val="000000"/>
                </a:solidFill>
                <a:latin typeface="EYInterstate Light"/>
              </a:rPr>
            </a:br>
            <a:r>
              <a:rPr lang="en-US" sz="1100" dirty="0" smtClean="0">
                <a:solidFill>
                  <a:srgbClr val="FFFFFF"/>
                </a:solidFill>
                <a:latin typeface="EYInterstate Light"/>
              </a:rPr>
              <a:t>of </a:t>
            </a:r>
            <a:r>
              <a:rPr lang="en-US" sz="1100" dirty="0">
                <a:solidFill>
                  <a:srgbClr val="FFFFFF"/>
                </a:solidFill>
                <a:latin typeface="EYInterstate Light"/>
              </a:rPr>
              <a:t>organizations </a:t>
            </a:r>
            <a:br>
              <a:rPr lang="en-US" sz="1100" dirty="0">
                <a:solidFill>
                  <a:srgbClr val="FFFFFF"/>
                </a:solidFill>
                <a:latin typeface="EYInterstate Light"/>
              </a:rPr>
            </a:br>
            <a:r>
              <a:rPr lang="en-US" sz="1100" dirty="0">
                <a:solidFill>
                  <a:srgbClr val="FFFFFF"/>
                </a:solidFill>
                <a:latin typeface="EYInterstate Light"/>
              </a:rPr>
              <a:t>are under severe pressure </a:t>
            </a:r>
            <a:br>
              <a:rPr lang="en-US" sz="1100" dirty="0">
                <a:solidFill>
                  <a:srgbClr val="FFFFFF"/>
                </a:solidFill>
                <a:latin typeface="EYInterstate Light"/>
              </a:rPr>
            </a:br>
            <a:r>
              <a:rPr lang="en-US" sz="1100" dirty="0">
                <a:solidFill>
                  <a:srgbClr val="FFFFFF"/>
                </a:solidFill>
                <a:latin typeface="EYInterstate Light"/>
              </a:rPr>
              <a:t>to reduce </a:t>
            </a:r>
            <a:r>
              <a:rPr lang="en-US" sz="1100" dirty="0" smtClean="0">
                <a:solidFill>
                  <a:srgbClr val="FFFFFF"/>
                </a:solidFill>
                <a:latin typeface="EYInterstate Light"/>
              </a:rPr>
              <a:t>HR costs</a:t>
            </a:r>
            <a:r>
              <a:rPr lang="en-US" sz="1100" dirty="0">
                <a:solidFill>
                  <a:srgbClr val="FFFFFF"/>
                </a:solidFill>
                <a:latin typeface="EYInterstate Light"/>
              </a:rPr>
              <a:t>* </a:t>
            </a:r>
          </a:p>
          <a:p>
            <a:pPr algn="ctr" defTabSz="1280420">
              <a:spcBef>
                <a:spcPts val="0"/>
              </a:spcBef>
              <a:buClr>
                <a:srgbClr val="808080"/>
              </a:buClr>
              <a:defRPr/>
            </a:pPr>
            <a:endParaRPr lang="en-US" sz="1100" dirty="0">
              <a:solidFill>
                <a:srgbClr val="FFFFFF"/>
              </a:solidFill>
              <a:latin typeface="EYInterstate Light"/>
            </a:endParaRPr>
          </a:p>
        </p:txBody>
      </p:sp>
      <p:sp>
        <p:nvSpPr>
          <p:cNvPr id="26" name="Rectangle 25"/>
          <p:cNvSpPr/>
          <p:nvPr/>
        </p:nvSpPr>
        <p:spPr bwMode="gray">
          <a:xfrm>
            <a:off x="3388541" y="3056753"/>
            <a:ext cx="2365560" cy="139287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60331" tIns="0" rIns="160331" bIns="80165" numCol="1" rtlCol="0" anchor="ctr" anchorCtr="0" compatLnSpc="1">
            <a:prstTxWarp prst="textNoShape">
              <a:avLst/>
            </a:prstTxWarp>
          </a:bodyPr>
          <a:lstStyle/>
          <a:p>
            <a:pPr algn="ctr" defTabSz="1280420">
              <a:spcBef>
                <a:spcPts val="0"/>
              </a:spcBef>
              <a:buClr>
                <a:srgbClr val="808080"/>
              </a:buClr>
              <a:defRPr/>
            </a:pPr>
            <a:r>
              <a:rPr lang="en-US" sz="3900" dirty="0">
                <a:solidFill>
                  <a:srgbClr val="FFE600"/>
                </a:solidFill>
              </a:rPr>
              <a:t>1 in </a:t>
            </a:r>
            <a:r>
              <a:rPr lang="en-US" sz="3900" dirty="0" smtClean="0">
                <a:solidFill>
                  <a:srgbClr val="FFE600"/>
                </a:solidFill>
              </a:rPr>
              <a:t>4</a:t>
            </a:r>
          </a:p>
          <a:p>
            <a:pPr algn="ctr" defTabSz="1280420">
              <a:spcBef>
                <a:spcPts val="0"/>
              </a:spcBef>
              <a:buClr>
                <a:srgbClr val="808080"/>
              </a:buClr>
              <a:defRPr/>
            </a:pPr>
            <a:r>
              <a:rPr lang="en-US" sz="1100" dirty="0" smtClean="0">
                <a:solidFill>
                  <a:srgbClr val="FFFFFF"/>
                </a:solidFill>
                <a:latin typeface="EYInterstate Light"/>
              </a:rPr>
              <a:t>Organizations truly understand the full HR cost baseline*</a:t>
            </a:r>
            <a:endParaRPr lang="en-US" sz="1100" dirty="0">
              <a:solidFill>
                <a:srgbClr val="FFFFFF"/>
              </a:solidFill>
              <a:latin typeface="EYInterstate Light"/>
            </a:endParaRPr>
          </a:p>
        </p:txBody>
      </p:sp>
      <p:sp>
        <p:nvSpPr>
          <p:cNvPr id="27" name="Rectangle 26"/>
          <p:cNvSpPr/>
          <p:nvPr/>
        </p:nvSpPr>
        <p:spPr bwMode="gray">
          <a:xfrm>
            <a:off x="6082985" y="3021928"/>
            <a:ext cx="2365560" cy="14277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40083" tIns="0" rIns="40083" bIns="0" numCol="1" rtlCol="0" anchor="ctr" anchorCtr="0" compatLnSpc="1">
            <a:prstTxWarp prst="textNoShape">
              <a:avLst/>
            </a:prstTxWarp>
          </a:bodyPr>
          <a:lstStyle/>
          <a:p>
            <a:pPr algn="ctr" defTabSz="1280420">
              <a:spcBef>
                <a:spcPts val="0"/>
              </a:spcBef>
              <a:buClr>
                <a:srgbClr val="808080"/>
              </a:buClr>
              <a:defRPr/>
            </a:pPr>
            <a:r>
              <a:rPr lang="en-US" sz="5300" dirty="0">
                <a:solidFill>
                  <a:schemeClr val="accent6"/>
                </a:solidFill>
              </a:rPr>
              <a:t>25% </a:t>
            </a:r>
            <a:r>
              <a:rPr lang="en-US" b="1" kern="0" dirty="0">
                <a:solidFill>
                  <a:srgbClr val="FF0000"/>
                </a:solidFill>
                <a:latin typeface="EYInterstate Light"/>
              </a:rPr>
              <a:t/>
            </a:r>
            <a:br>
              <a:rPr lang="en-US" b="1" kern="0" dirty="0">
                <a:solidFill>
                  <a:srgbClr val="FF0000"/>
                </a:solidFill>
                <a:latin typeface="EYInterstate Light"/>
              </a:rPr>
            </a:br>
            <a:r>
              <a:rPr lang="en-GB" sz="1100" dirty="0">
                <a:solidFill>
                  <a:schemeClr val="bg1"/>
                </a:solidFill>
                <a:latin typeface="EYInterstate Light"/>
              </a:rPr>
              <a:t>reduction of operating </a:t>
            </a:r>
            <a:br>
              <a:rPr lang="en-GB" sz="1100" dirty="0">
                <a:solidFill>
                  <a:schemeClr val="bg1"/>
                </a:solidFill>
                <a:latin typeface="EYInterstate Light"/>
              </a:rPr>
            </a:br>
            <a:r>
              <a:rPr lang="en-GB" sz="1100" dirty="0">
                <a:solidFill>
                  <a:schemeClr val="bg1"/>
                </a:solidFill>
                <a:latin typeface="EYInterstate Light"/>
              </a:rPr>
              <a:t>costs are typically achievable </a:t>
            </a:r>
            <a:br>
              <a:rPr lang="en-GB" sz="1100" dirty="0">
                <a:solidFill>
                  <a:schemeClr val="bg1"/>
                </a:solidFill>
                <a:latin typeface="EYInterstate Light"/>
              </a:rPr>
            </a:br>
            <a:r>
              <a:rPr lang="en-GB" sz="1100" dirty="0">
                <a:solidFill>
                  <a:schemeClr val="bg1"/>
                </a:solidFill>
                <a:latin typeface="EYInterstate Light"/>
              </a:rPr>
              <a:t>on large scale HR transformations*</a:t>
            </a:r>
          </a:p>
          <a:p>
            <a:pPr algn="ctr" defTabSz="1280420">
              <a:spcBef>
                <a:spcPts val="0"/>
              </a:spcBef>
              <a:buClr>
                <a:srgbClr val="808080"/>
              </a:buClr>
              <a:defRPr/>
            </a:pPr>
            <a:endParaRPr lang="en-US" sz="1100" dirty="0">
              <a:solidFill>
                <a:schemeClr val="bg1"/>
              </a:solidFill>
              <a:latin typeface="EYInterstate Light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“Fitness” Requires Cost Competitiveness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9654" y="5957491"/>
            <a:ext cx="804938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</a:rPr>
              <a:t>* Source: Corporate Leadership Council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AutoShape 2"/>
          <p:cNvSpPr>
            <a:spLocks noChangeArrowheads="1"/>
          </p:cNvSpPr>
          <p:nvPr/>
        </p:nvSpPr>
        <p:spPr bwMode="auto">
          <a:xfrm>
            <a:off x="3986213" y="3224887"/>
            <a:ext cx="5032375" cy="733663"/>
          </a:xfrm>
          <a:prstGeom prst="triangle">
            <a:avLst>
              <a:gd name="adj" fmla="val 50000"/>
            </a:avLst>
          </a:prstGeom>
          <a:solidFill>
            <a:srgbClr val="808080">
              <a:alpha val="16000"/>
            </a:srgbClr>
          </a:solidFill>
          <a:ln w="381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nl-BE" b="1">
              <a:latin typeface="+mn-lt"/>
            </a:endParaRPr>
          </a:p>
        </p:txBody>
      </p:sp>
      <p:pic>
        <p:nvPicPr>
          <p:cNvPr id="504835" name="Picture 3" descr="icebergunderwatea"/>
          <p:cNvPicPr>
            <a:picLocks noChangeAspect="1" noChangeArrowheads="1"/>
          </p:cNvPicPr>
          <p:nvPr/>
        </p:nvPicPr>
        <p:blipFill>
          <a:blip r:embed="rId3" cstate="print"/>
          <a:srcRect b="6383"/>
          <a:stretch>
            <a:fillRect/>
          </a:stretch>
        </p:blipFill>
        <p:spPr bwMode="auto">
          <a:xfrm>
            <a:off x="1778000" y="1344613"/>
            <a:ext cx="2108200" cy="4494212"/>
          </a:xfrm>
          <a:prstGeom prst="rect">
            <a:avLst/>
          </a:prstGeom>
          <a:noFill/>
        </p:spPr>
      </p:pic>
      <p:sp>
        <p:nvSpPr>
          <p:cNvPr id="504836" name="Text Box 4"/>
          <p:cNvSpPr txBox="1">
            <a:spLocks noChangeArrowheads="1"/>
          </p:cNvSpPr>
          <p:nvPr/>
        </p:nvSpPr>
        <p:spPr bwMode="auto">
          <a:xfrm>
            <a:off x="147638" y="1684338"/>
            <a:ext cx="1651392" cy="892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eaLnBrk="0" hangingPunct="0"/>
            <a:endParaRPr lang="en-US" sz="1300" b="1" dirty="0">
              <a:solidFill>
                <a:srgbClr val="000000"/>
              </a:solidFill>
              <a:latin typeface="+mn-lt"/>
            </a:endParaRPr>
          </a:p>
          <a:p>
            <a:pPr eaLnBrk="0" hangingPunct="0"/>
            <a:r>
              <a:rPr lang="en-US" sz="1300" b="1" dirty="0">
                <a:solidFill>
                  <a:srgbClr val="000000"/>
                </a:solidFill>
                <a:latin typeface="+mn-lt"/>
              </a:rPr>
              <a:t>‘Visible’</a:t>
            </a:r>
          </a:p>
          <a:p>
            <a:pPr eaLnBrk="0" hangingPunct="0"/>
            <a:r>
              <a:rPr lang="en-US" sz="1300" b="1" dirty="0">
                <a:solidFill>
                  <a:srgbClr val="000000"/>
                </a:solidFill>
                <a:latin typeface="+mn-lt"/>
              </a:rPr>
              <a:t>Human </a:t>
            </a:r>
            <a:r>
              <a:rPr lang="en-US" sz="1300" b="1" dirty="0" smtClean="0">
                <a:solidFill>
                  <a:srgbClr val="000000"/>
                </a:solidFill>
                <a:latin typeface="+mn-lt"/>
              </a:rPr>
              <a:t>Resources</a:t>
            </a:r>
            <a:br>
              <a:rPr lang="en-US" sz="1300" b="1" dirty="0" smtClean="0">
                <a:solidFill>
                  <a:srgbClr val="000000"/>
                </a:solidFill>
                <a:latin typeface="+mn-lt"/>
              </a:rPr>
            </a:br>
            <a:r>
              <a:rPr lang="en-US" sz="1300" b="1" dirty="0" smtClean="0">
                <a:solidFill>
                  <a:srgbClr val="000000"/>
                </a:solidFill>
                <a:latin typeface="+mn-lt"/>
              </a:rPr>
              <a:t>Costs</a:t>
            </a:r>
            <a:endParaRPr lang="en-US" sz="13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04837" name="Text Box 5"/>
          <p:cNvSpPr txBox="1">
            <a:spLocks noChangeArrowheads="1"/>
          </p:cNvSpPr>
          <p:nvPr/>
        </p:nvSpPr>
        <p:spPr bwMode="auto">
          <a:xfrm>
            <a:off x="142875" y="3436938"/>
            <a:ext cx="1651392" cy="189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eaLnBrk="0" hangingPunct="0"/>
            <a:endParaRPr lang="en-US" sz="1300" b="1" dirty="0">
              <a:solidFill>
                <a:srgbClr val="000000"/>
              </a:solidFill>
              <a:latin typeface="+mn-lt"/>
            </a:endParaRPr>
          </a:p>
          <a:p>
            <a:pPr eaLnBrk="0" hangingPunct="0"/>
            <a:r>
              <a:rPr lang="en-US" sz="1300" b="1" dirty="0">
                <a:solidFill>
                  <a:srgbClr val="000000"/>
                </a:solidFill>
                <a:latin typeface="+mn-lt"/>
              </a:rPr>
              <a:t>‘Invisible’</a:t>
            </a:r>
          </a:p>
          <a:p>
            <a:pPr eaLnBrk="0" hangingPunct="0"/>
            <a:r>
              <a:rPr lang="en-US" sz="1300" b="1" dirty="0">
                <a:solidFill>
                  <a:srgbClr val="000000"/>
                </a:solidFill>
                <a:latin typeface="+mn-lt"/>
              </a:rPr>
              <a:t>Human </a:t>
            </a:r>
            <a:r>
              <a:rPr lang="en-US" sz="1300" b="1" dirty="0" smtClean="0">
                <a:solidFill>
                  <a:srgbClr val="000000"/>
                </a:solidFill>
                <a:latin typeface="+mn-lt"/>
              </a:rPr>
              <a:t>Resources</a:t>
            </a:r>
            <a:br>
              <a:rPr lang="en-US" sz="1300" b="1" dirty="0" smtClean="0">
                <a:solidFill>
                  <a:srgbClr val="000000"/>
                </a:solidFill>
                <a:latin typeface="+mn-lt"/>
              </a:rPr>
            </a:br>
            <a:r>
              <a:rPr lang="en-US" sz="1300" b="1" dirty="0" smtClean="0">
                <a:solidFill>
                  <a:srgbClr val="000000"/>
                </a:solidFill>
                <a:latin typeface="+mn-lt"/>
              </a:rPr>
              <a:t>Costs</a:t>
            </a:r>
            <a:endParaRPr lang="en-US" sz="1300" b="1" dirty="0">
              <a:solidFill>
                <a:srgbClr val="000000"/>
              </a:solidFill>
              <a:latin typeface="+mn-lt"/>
            </a:endParaRPr>
          </a:p>
          <a:p>
            <a:pPr eaLnBrk="0" hangingPunct="0"/>
            <a:endParaRPr lang="en-US" sz="1300" b="1" dirty="0">
              <a:solidFill>
                <a:srgbClr val="000000"/>
              </a:solidFill>
              <a:latin typeface="+mn-lt"/>
            </a:endParaRPr>
          </a:p>
          <a:p>
            <a:pPr eaLnBrk="0" hangingPunct="0"/>
            <a:r>
              <a:rPr lang="en-US" sz="1300" b="1" dirty="0">
                <a:solidFill>
                  <a:srgbClr val="000000"/>
                </a:solidFill>
                <a:latin typeface="+mn-lt"/>
              </a:rPr>
              <a:t>Added Costs</a:t>
            </a:r>
          </a:p>
          <a:p>
            <a:pPr eaLnBrk="0" hangingPunct="0"/>
            <a:r>
              <a:rPr lang="en-US" sz="1300" b="1" dirty="0">
                <a:solidFill>
                  <a:srgbClr val="000000"/>
                </a:solidFill>
                <a:latin typeface="+mn-lt"/>
              </a:rPr>
              <a:t>Lost Productivity</a:t>
            </a:r>
          </a:p>
          <a:p>
            <a:pPr eaLnBrk="0" hangingPunct="0"/>
            <a:r>
              <a:rPr lang="en-US" sz="1300" b="1" dirty="0">
                <a:solidFill>
                  <a:srgbClr val="000000"/>
                </a:solidFill>
                <a:latin typeface="+mn-lt"/>
              </a:rPr>
              <a:t>Lost Revenue</a:t>
            </a:r>
          </a:p>
          <a:p>
            <a:pPr eaLnBrk="0" hangingPunct="0"/>
            <a:r>
              <a:rPr lang="en-US" sz="1300" b="1" dirty="0">
                <a:solidFill>
                  <a:srgbClr val="000000"/>
                </a:solidFill>
                <a:latin typeface="+mn-lt"/>
              </a:rPr>
              <a:t>Capital Utilization</a:t>
            </a:r>
          </a:p>
        </p:txBody>
      </p:sp>
      <p:sp>
        <p:nvSpPr>
          <p:cNvPr id="504838" name="Line 6"/>
          <p:cNvSpPr>
            <a:spLocks noChangeShapeType="1"/>
          </p:cNvSpPr>
          <p:nvPr/>
        </p:nvSpPr>
        <p:spPr bwMode="auto">
          <a:xfrm>
            <a:off x="292100" y="2652713"/>
            <a:ext cx="87630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BE" b="1">
              <a:latin typeface="+mn-lt"/>
            </a:endParaRPr>
          </a:p>
        </p:txBody>
      </p:sp>
      <p:sp>
        <p:nvSpPr>
          <p:cNvPr id="504839" name="Text Box 7"/>
          <p:cNvSpPr txBox="1">
            <a:spLocks noChangeArrowheads="1"/>
          </p:cNvSpPr>
          <p:nvPr/>
        </p:nvSpPr>
        <p:spPr bwMode="auto">
          <a:xfrm>
            <a:off x="4979988" y="2816225"/>
            <a:ext cx="1903063" cy="69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en-US" sz="1300" b="1" dirty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Staff Time </a:t>
            </a:r>
            <a:r>
              <a:rPr lang="en-US" sz="1300" b="1" dirty="0" smtClean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Spent</a:t>
            </a:r>
          </a:p>
          <a:p>
            <a:pPr eaLnBrk="0" hangingPunct="0"/>
            <a:r>
              <a:rPr lang="en-US" sz="1300" b="1" dirty="0" smtClean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on </a:t>
            </a:r>
            <a:r>
              <a:rPr lang="en-US" sz="1300" b="1" dirty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Human </a:t>
            </a:r>
            <a:r>
              <a:rPr lang="en-US" sz="1300" b="1" dirty="0" smtClean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Resources</a:t>
            </a:r>
            <a:r>
              <a:rPr lang="en-US" sz="1300" b="1" dirty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1300" b="1" dirty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</a:br>
            <a:r>
              <a:rPr lang="en-US" sz="1300" b="1" dirty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Administration</a:t>
            </a:r>
          </a:p>
        </p:txBody>
      </p:sp>
      <p:sp>
        <p:nvSpPr>
          <p:cNvPr id="504840" name="Text Box 8"/>
          <p:cNvSpPr txBox="1">
            <a:spLocks noChangeArrowheads="1"/>
          </p:cNvSpPr>
          <p:nvPr/>
        </p:nvSpPr>
        <p:spPr bwMode="auto">
          <a:xfrm>
            <a:off x="4581525" y="4040188"/>
            <a:ext cx="1261862" cy="69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Benefit </a:t>
            </a:r>
            <a:br>
              <a:rPr lang="en-US" sz="13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</a:br>
            <a:r>
              <a:rPr lang="en-US" sz="13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Coverage for </a:t>
            </a:r>
            <a:br>
              <a:rPr lang="en-US" sz="13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</a:br>
            <a:r>
              <a:rPr lang="en-US" sz="13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Ineligibles</a:t>
            </a:r>
          </a:p>
        </p:txBody>
      </p:sp>
      <p:sp>
        <p:nvSpPr>
          <p:cNvPr id="504841" name="Text Box 9"/>
          <p:cNvSpPr txBox="1">
            <a:spLocks noChangeArrowheads="1"/>
          </p:cNvSpPr>
          <p:nvPr/>
        </p:nvSpPr>
        <p:spPr bwMode="auto">
          <a:xfrm>
            <a:off x="7556500" y="3933825"/>
            <a:ext cx="1224993" cy="892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Lost </a:t>
            </a:r>
          </a:p>
          <a:p>
            <a:pPr eaLnBrk="0" hangingPunct="0"/>
            <a:r>
              <a:rPr lang="en-US" sz="13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Productivity</a:t>
            </a:r>
          </a:p>
          <a:p>
            <a:pPr eaLnBrk="0" hangingPunct="0"/>
            <a:r>
              <a:rPr lang="en-US" sz="13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Due to</a:t>
            </a:r>
          </a:p>
          <a:p>
            <a:pPr eaLnBrk="0" hangingPunct="0"/>
            <a:r>
              <a:rPr lang="en-US" sz="13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Absenteeism</a:t>
            </a:r>
          </a:p>
        </p:txBody>
      </p:sp>
      <p:sp>
        <p:nvSpPr>
          <p:cNvPr id="504842" name="Text Box 10"/>
          <p:cNvSpPr txBox="1">
            <a:spLocks noChangeArrowheads="1"/>
          </p:cNvSpPr>
          <p:nvPr/>
        </p:nvSpPr>
        <p:spPr bwMode="auto">
          <a:xfrm>
            <a:off x="6986588" y="2816225"/>
            <a:ext cx="992557" cy="69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Excessive</a:t>
            </a:r>
            <a:br>
              <a:rPr lang="en-US" sz="13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</a:br>
            <a:r>
              <a:rPr lang="en-US" sz="13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Vendor </a:t>
            </a:r>
          </a:p>
          <a:p>
            <a:pPr eaLnBrk="0" hangingPunct="0"/>
            <a:r>
              <a:rPr lang="en-US" sz="13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Fees</a:t>
            </a:r>
          </a:p>
        </p:txBody>
      </p:sp>
      <p:sp>
        <p:nvSpPr>
          <p:cNvPr id="504843" name="Text Box 11"/>
          <p:cNvSpPr txBox="1">
            <a:spLocks noChangeArrowheads="1"/>
          </p:cNvSpPr>
          <p:nvPr/>
        </p:nvSpPr>
        <p:spPr bwMode="auto">
          <a:xfrm>
            <a:off x="6038850" y="3933825"/>
            <a:ext cx="1133621" cy="892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Lost</a:t>
            </a:r>
            <a:br>
              <a:rPr lang="en-US" sz="13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</a:br>
            <a:r>
              <a:rPr lang="en-US" sz="13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Revenue</a:t>
            </a:r>
          </a:p>
          <a:p>
            <a:pPr eaLnBrk="0" hangingPunct="0"/>
            <a:r>
              <a:rPr lang="en-US" sz="13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Due to Lack</a:t>
            </a:r>
          </a:p>
          <a:p>
            <a:pPr eaLnBrk="0" hangingPunct="0"/>
            <a:r>
              <a:rPr lang="en-US" sz="13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Of Training</a:t>
            </a:r>
          </a:p>
        </p:txBody>
      </p:sp>
      <p:sp>
        <p:nvSpPr>
          <p:cNvPr id="504844" name="Text Box 12"/>
          <p:cNvSpPr txBox="1">
            <a:spLocks noChangeArrowheads="1"/>
          </p:cNvSpPr>
          <p:nvPr/>
        </p:nvSpPr>
        <p:spPr bwMode="auto">
          <a:xfrm>
            <a:off x="7662863" y="5046663"/>
            <a:ext cx="1346821" cy="69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Misaligned</a:t>
            </a:r>
          </a:p>
          <a:p>
            <a:pPr eaLnBrk="0" hangingPunct="0"/>
            <a:r>
              <a:rPr lang="en-US" sz="13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Compensation</a:t>
            </a:r>
          </a:p>
          <a:p>
            <a:pPr eaLnBrk="0" hangingPunct="0"/>
            <a:r>
              <a:rPr lang="en-US" sz="13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Programs</a:t>
            </a:r>
          </a:p>
        </p:txBody>
      </p:sp>
      <p:sp>
        <p:nvSpPr>
          <p:cNvPr id="504845" name="Text Box 13"/>
          <p:cNvSpPr txBox="1">
            <a:spLocks noChangeArrowheads="1"/>
          </p:cNvSpPr>
          <p:nvPr/>
        </p:nvSpPr>
        <p:spPr bwMode="auto">
          <a:xfrm>
            <a:off x="6196013" y="5259388"/>
            <a:ext cx="740886" cy="492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Payroll</a:t>
            </a:r>
          </a:p>
          <a:p>
            <a:pPr eaLnBrk="0" hangingPunct="0"/>
            <a:r>
              <a:rPr lang="en-US" sz="13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Errors</a:t>
            </a:r>
          </a:p>
        </p:txBody>
      </p:sp>
      <p:sp>
        <p:nvSpPr>
          <p:cNvPr id="504846" name="Text Box 14"/>
          <p:cNvSpPr txBox="1">
            <a:spLocks noChangeArrowheads="1"/>
          </p:cNvSpPr>
          <p:nvPr/>
        </p:nvSpPr>
        <p:spPr bwMode="auto">
          <a:xfrm>
            <a:off x="4876800" y="1755775"/>
            <a:ext cx="4023836" cy="69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en-US" sz="1300" b="1" dirty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Human </a:t>
            </a:r>
            <a:r>
              <a:rPr lang="en-US" sz="1300" b="1" dirty="0" smtClean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Resources / Payroll Costs</a:t>
            </a:r>
            <a:endParaRPr lang="en-US" sz="1300" b="1" dirty="0">
              <a:solidFill>
                <a:srgbClr val="000000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en-US" sz="1300" b="1" dirty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Processes, Policies, Program &amp; Service Delivery</a:t>
            </a:r>
            <a:br>
              <a:rPr lang="en-US" sz="1300" b="1" dirty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</a:br>
            <a:r>
              <a:rPr lang="en-US" sz="1300" b="1" dirty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Budget</a:t>
            </a:r>
          </a:p>
        </p:txBody>
      </p:sp>
      <p:sp>
        <p:nvSpPr>
          <p:cNvPr id="504847" name="Text Box 15"/>
          <p:cNvSpPr txBox="1">
            <a:spLocks noChangeArrowheads="1"/>
          </p:cNvSpPr>
          <p:nvPr/>
        </p:nvSpPr>
        <p:spPr bwMode="auto">
          <a:xfrm>
            <a:off x="3879850" y="5046663"/>
            <a:ext cx="2276326" cy="69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sz="1300" b="1" dirty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Ineffective</a:t>
            </a:r>
          </a:p>
          <a:p>
            <a:pPr eaLnBrk="0" hangingPunct="0"/>
            <a:r>
              <a:rPr lang="en-US" sz="1300" b="1" dirty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Human </a:t>
            </a:r>
            <a:r>
              <a:rPr lang="en-US" sz="1300" b="1" dirty="0" smtClean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Resources</a:t>
            </a:r>
            <a:br>
              <a:rPr lang="en-US" sz="1300" b="1" dirty="0" smtClean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</a:br>
            <a:r>
              <a:rPr lang="en-US" sz="1300" b="1" dirty="0" smtClean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Service Delivery </a:t>
            </a:r>
            <a:r>
              <a:rPr lang="en-US" sz="1300" b="1" dirty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Model</a:t>
            </a:r>
          </a:p>
        </p:txBody>
      </p:sp>
      <p:sp>
        <p:nvSpPr>
          <p:cNvPr id="504848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</a:t>
            </a:r>
            <a:r>
              <a:rPr lang="en-US" dirty="0"/>
              <a:t>Human Resource Costs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HR Cost Reduction with or without headcount reduction – That is the question!</a:t>
            </a:r>
            <a:endParaRPr lang="en-GB" dirty="0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76710"/>
            <a:ext cx="8207375" cy="4500562"/>
          </a:xfrm>
        </p:spPr>
        <p:txBody>
          <a:bodyPr/>
          <a:lstStyle/>
          <a:p>
            <a:pPr lvl="1">
              <a:buNone/>
            </a:pPr>
            <a:endParaRPr lang="en-GB" sz="1800" dirty="0"/>
          </a:p>
        </p:txBody>
      </p:sp>
      <p:sp>
        <p:nvSpPr>
          <p:cNvPr id="505860" name="Rectangle 4"/>
          <p:cNvSpPr>
            <a:spLocks noChangeArrowheads="1"/>
          </p:cNvSpPr>
          <p:nvPr/>
        </p:nvSpPr>
        <p:spPr bwMode="auto">
          <a:xfrm>
            <a:off x="461963" y="1916832"/>
            <a:ext cx="8213725" cy="360363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lIns="54000" tIns="54000" rIns="54000" bIns="5400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HR cost </a:t>
            </a:r>
            <a:r>
              <a:rPr lang="en-GB" sz="1400" b="1" dirty="0">
                <a:solidFill>
                  <a:schemeClr val="bg1"/>
                </a:solidFill>
              </a:rPr>
              <a:t>reduction</a:t>
            </a:r>
          </a:p>
        </p:txBody>
      </p:sp>
      <p:sp>
        <p:nvSpPr>
          <p:cNvPr id="505862" name="Rectangle 6"/>
          <p:cNvSpPr>
            <a:spLocks noChangeArrowheads="1"/>
          </p:cNvSpPr>
          <p:nvPr/>
        </p:nvSpPr>
        <p:spPr bwMode="auto">
          <a:xfrm>
            <a:off x="461963" y="3069357"/>
            <a:ext cx="1773237" cy="4318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lIns="54000" tIns="54000" rIns="54000" bIns="54000" anchor="ctr"/>
          <a:lstStyle/>
          <a:p>
            <a:pPr algn="ctr"/>
            <a:r>
              <a:rPr lang="en-GB" sz="1200" b="1">
                <a:solidFill>
                  <a:schemeClr val="bg1"/>
                </a:solidFill>
              </a:rPr>
              <a:t>Cost of employment</a:t>
            </a:r>
          </a:p>
        </p:txBody>
      </p:sp>
      <p:sp>
        <p:nvSpPr>
          <p:cNvPr id="505863" name="Rectangle 7"/>
          <p:cNvSpPr>
            <a:spLocks noChangeArrowheads="1"/>
          </p:cNvSpPr>
          <p:nvPr/>
        </p:nvSpPr>
        <p:spPr bwMode="auto">
          <a:xfrm>
            <a:off x="2478088" y="3069357"/>
            <a:ext cx="1954212" cy="4318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lIns="54000" tIns="54000" rIns="54000" bIns="54000" anchor="ctr"/>
          <a:lstStyle/>
          <a:p>
            <a:pPr algn="ctr"/>
            <a:r>
              <a:rPr lang="en-GB" sz="1200" b="1">
                <a:solidFill>
                  <a:schemeClr val="bg1"/>
                </a:solidFill>
              </a:rPr>
              <a:t>Resources</a:t>
            </a:r>
          </a:p>
        </p:txBody>
      </p:sp>
      <p:sp>
        <p:nvSpPr>
          <p:cNvPr id="505865" name="Rectangle 9"/>
          <p:cNvSpPr>
            <a:spLocks noChangeArrowheads="1"/>
          </p:cNvSpPr>
          <p:nvPr/>
        </p:nvSpPr>
        <p:spPr bwMode="auto">
          <a:xfrm>
            <a:off x="468313" y="3574182"/>
            <a:ext cx="1773237" cy="1871663"/>
          </a:xfrm>
          <a:prstGeom prst="rect">
            <a:avLst/>
          </a:prstGeom>
          <a:solidFill>
            <a:schemeClr val="folHlink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54000" tIns="54000" rIns="18000" bIns="54000"/>
          <a:lstStyle/>
          <a:p>
            <a:pPr marL="176213" indent="-176213" algn="l">
              <a:spcBef>
                <a:spcPct val="25000"/>
              </a:spcBef>
              <a:spcAft>
                <a:spcPct val="30000"/>
              </a:spcAft>
              <a:buClr>
                <a:schemeClr val="tx2"/>
              </a:buClr>
              <a:buSzPct val="75000"/>
              <a:buFont typeface="Arial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Salary costs</a:t>
            </a:r>
          </a:p>
          <a:p>
            <a:pPr marL="176213" indent="-176213" algn="l">
              <a:spcBef>
                <a:spcPct val="25000"/>
              </a:spcBef>
              <a:spcAft>
                <a:spcPct val="30000"/>
              </a:spcAft>
              <a:buClr>
                <a:schemeClr val="tx2"/>
              </a:buClr>
              <a:buSzPct val="75000"/>
              <a:buFont typeface="Arial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Tax efficient compensation</a:t>
            </a:r>
          </a:p>
          <a:p>
            <a:pPr marL="176213" indent="-176213" algn="l">
              <a:spcBef>
                <a:spcPct val="25000"/>
              </a:spcBef>
              <a:spcAft>
                <a:spcPct val="30000"/>
              </a:spcAft>
              <a:buClr>
                <a:schemeClr val="tx2"/>
              </a:buClr>
              <a:buSzPct val="75000"/>
              <a:buFont typeface="Arial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Change pay mix</a:t>
            </a:r>
          </a:p>
          <a:p>
            <a:pPr marL="176213" indent="-176213" algn="l">
              <a:spcBef>
                <a:spcPct val="25000"/>
              </a:spcBef>
              <a:spcAft>
                <a:spcPct val="30000"/>
              </a:spcAft>
              <a:buClr>
                <a:schemeClr val="tx2"/>
              </a:buClr>
              <a:buSzPct val="75000"/>
              <a:buFont typeface="Arial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Cost effective HR policies</a:t>
            </a:r>
          </a:p>
        </p:txBody>
      </p:sp>
      <p:sp>
        <p:nvSpPr>
          <p:cNvPr id="505866" name="Rectangle 10"/>
          <p:cNvSpPr>
            <a:spLocks noChangeArrowheads="1"/>
          </p:cNvSpPr>
          <p:nvPr/>
        </p:nvSpPr>
        <p:spPr bwMode="auto">
          <a:xfrm>
            <a:off x="2484438" y="3574182"/>
            <a:ext cx="1954212" cy="1871663"/>
          </a:xfrm>
          <a:prstGeom prst="rect">
            <a:avLst/>
          </a:prstGeom>
          <a:solidFill>
            <a:schemeClr val="folHlink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54000" tIns="54000" rIns="54000" bIns="54000"/>
          <a:lstStyle/>
          <a:p>
            <a:pPr marL="176213" indent="-176213">
              <a:spcBef>
                <a:spcPct val="25000"/>
              </a:spcBef>
              <a:spcAft>
                <a:spcPct val="30000"/>
              </a:spcAft>
              <a:buClr>
                <a:schemeClr val="tx2"/>
              </a:buClr>
              <a:buSzPct val="75000"/>
              <a:buFont typeface="Arial" charset="0"/>
              <a:buChar char="►"/>
            </a:pPr>
            <a:r>
              <a:rPr lang="en-GB" sz="1200" dirty="0" smtClean="0"/>
              <a:t>Redundancies</a:t>
            </a:r>
          </a:p>
          <a:p>
            <a:pPr marL="176213" indent="-176213" algn="l">
              <a:spcBef>
                <a:spcPct val="25000"/>
              </a:spcBef>
              <a:spcAft>
                <a:spcPct val="30000"/>
              </a:spcAft>
              <a:buClr>
                <a:schemeClr val="tx2"/>
              </a:buClr>
              <a:buSzPct val="75000"/>
              <a:buFont typeface="Arial" charset="0"/>
              <a:buChar char="►"/>
            </a:pPr>
            <a:r>
              <a:rPr lang="en-GB" sz="1200" dirty="0" smtClean="0">
                <a:solidFill>
                  <a:schemeClr val="tx1"/>
                </a:solidFill>
              </a:rPr>
              <a:t>Review </a:t>
            </a:r>
            <a:r>
              <a:rPr lang="en-GB" sz="1200" dirty="0">
                <a:solidFill>
                  <a:schemeClr val="tx1"/>
                </a:solidFill>
              </a:rPr>
              <a:t>working practices</a:t>
            </a:r>
          </a:p>
          <a:p>
            <a:pPr marL="176213" indent="-176213" algn="l">
              <a:spcBef>
                <a:spcPct val="25000"/>
              </a:spcBef>
              <a:spcAft>
                <a:spcPct val="30000"/>
              </a:spcAft>
              <a:buClr>
                <a:schemeClr val="tx2"/>
              </a:buClr>
              <a:buSzPct val="75000"/>
              <a:buFont typeface="Arial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Refocus employees</a:t>
            </a:r>
          </a:p>
          <a:p>
            <a:pPr marL="176213" indent="-176213" algn="l">
              <a:spcBef>
                <a:spcPct val="25000"/>
              </a:spcBef>
              <a:spcAft>
                <a:spcPct val="30000"/>
              </a:spcAft>
              <a:buClr>
                <a:schemeClr val="tx2"/>
              </a:buClr>
              <a:buSzPct val="75000"/>
              <a:buFont typeface="Arial" charset="0"/>
              <a:buChar char="►"/>
            </a:pPr>
            <a:r>
              <a:rPr lang="en-GB" sz="1200" dirty="0" smtClean="0">
                <a:solidFill>
                  <a:schemeClr val="tx1"/>
                </a:solidFill>
              </a:rPr>
              <a:t>Address </a:t>
            </a:r>
            <a:r>
              <a:rPr lang="en-GB" sz="1200" dirty="0">
                <a:solidFill>
                  <a:schemeClr val="tx1"/>
                </a:solidFill>
              </a:rPr>
              <a:t>absenteeism and turnover</a:t>
            </a:r>
          </a:p>
        </p:txBody>
      </p:sp>
      <p:sp>
        <p:nvSpPr>
          <p:cNvPr id="505874" name="Rectangle 18"/>
          <p:cNvSpPr>
            <a:spLocks noChangeArrowheads="1"/>
          </p:cNvSpPr>
          <p:nvPr/>
        </p:nvSpPr>
        <p:spPr bwMode="auto">
          <a:xfrm>
            <a:off x="468313" y="2420070"/>
            <a:ext cx="3959225" cy="360362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lIns="54000" tIns="54000" rIns="54000" bIns="5400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Employment costs</a:t>
            </a:r>
          </a:p>
        </p:txBody>
      </p:sp>
      <p:sp>
        <p:nvSpPr>
          <p:cNvPr id="505875" name="Rectangle 19"/>
          <p:cNvSpPr>
            <a:spLocks noChangeArrowheads="1"/>
          </p:cNvSpPr>
          <p:nvPr/>
        </p:nvSpPr>
        <p:spPr bwMode="auto">
          <a:xfrm>
            <a:off x="4716463" y="2420070"/>
            <a:ext cx="3959225" cy="360362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lIns="54000" tIns="54000" rIns="54000" bIns="54000" anchor="ctr"/>
          <a:lstStyle/>
          <a:p>
            <a:pPr algn="ctr"/>
            <a:r>
              <a:rPr lang="en-GB" sz="1400" b="1">
                <a:solidFill>
                  <a:schemeClr val="bg1"/>
                </a:solidFill>
              </a:rPr>
              <a:t>HR functional costs</a:t>
            </a:r>
          </a:p>
        </p:txBody>
      </p:sp>
      <p:sp>
        <p:nvSpPr>
          <p:cNvPr id="505876" name="Rectangle 20"/>
          <p:cNvSpPr>
            <a:spLocks noChangeArrowheads="1"/>
          </p:cNvSpPr>
          <p:nvPr/>
        </p:nvSpPr>
        <p:spPr bwMode="auto">
          <a:xfrm>
            <a:off x="4718050" y="3069357"/>
            <a:ext cx="1773238" cy="4318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lIns="54000" tIns="54000" rIns="54000" bIns="54000" anchor="ctr"/>
          <a:lstStyle/>
          <a:p>
            <a:pPr algn="ctr"/>
            <a:r>
              <a:rPr lang="en-GB" sz="1200" b="1">
                <a:solidFill>
                  <a:schemeClr val="bg1"/>
                </a:solidFill>
              </a:rPr>
              <a:t>HR service delivery</a:t>
            </a:r>
          </a:p>
        </p:txBody>
      </p:sp>
      <p:sp>
        <p:nvSpPr>
          <p:cNvPr id="505877" name="Rectangle 21"/>
          <p:cNvSpPr>
            <a:spLocks noChangeArrowheads="1"/>
          </p:cNvSpPr>
          <p:nvPr/>
        </p:nvSpPr>
        <p:spPr bwMode="auto">
          <a:xfrm>
            <a:off x="6734175" y="3069357"/>
            <a:ext cx="1954213" cy="4318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lIns="54000" tIns="54000" rIns="54000" bIns="54000" anchor="ctr"/>
          <a:lstStyle/>
          <a:p>
            <a:pPr algn="ctr"/>
            <a:r>
              <a:rPr lang="en-GB" sz="1200" b="1">
                <a:solidFill>
                  <a:schemeClr val="bg1"/>
                </a:solidFill>
              </a:rPr>
              <a:t>Vendor management</a:t>
            </a:r>
          </a:p>
        </p:txBody>
      </p:sp>
      <p:sp>
        <p:nvSpPr>
          <p:cNvPr id="505878" name="Rectangle 22"/>
          <p:cNvSpPr>
            <a:spLocks noChangeArrowheads="1"/>
          </p:cNvSpPr>
          <p:nvPr/>
        </p:nvSpPr>
        <p:spPr bwMode="auto">
          <a:xfrm>
            <a:off x="4724400" y="3574182"/>
            <a:ext cx="1773238" cy="1871663"/>
          </a:xfrm>
          <a:prstGeom prst="rect">
            <a:avLst/>
          </a:prstGeom>
          <a:solidFill>
            <a:schemeClr val="folHlink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54000" tIns="54000" rIns="18000" bIns="54000"/>
          <a:lstStyle/>
          <a:p>
            <a:pPr marL="176213" indent="-176213" algn="l">
              <a:spcBef>
                <a:spcPct val="25000"/>
              </a:spcBef>
              <a:spcAft>
                <a:spcPct val="30000"/>
              </a:spcAft>
              <a:buClr>
                <a:schemeClr val="tx2"/>
              </a:buClr>
              <a:buSzPct val="75000"/>
              <a:buFont typeface="Arial" charset="0"/>
              <a:buChar char="►"/>
            </a:pPr>
            <a:r>
              <a:rPr lang="en-GB" sz="1200">
                <a:solidFill>
                  <a:schemeClr val="tx1"/>
                </a:solidFill>
              </a:rPr>
              <a:t>Policy and process efficiency</a:t>
            </a:r>
          </a:p>
          <a:p>
            <a:pPr marL="176213" indent="-176213" algn="l">
              <a:spcBef>
                <a:spcPct val="25000"/>
              </a:spcBef>
              <a:spcAft>
                <a:spcPct val="30000"/>
              </a:spcAft>
              <a:buClr>
                <a:schemeClr val="tx2"/>
              </a:buClr>
              <a:buSzPct val="75000"/>
              <a:buFont typeface="Arial" charset="0"/>
              <a:buChar char="►"/>
            </a:pPr>
            <a:r>
              <a:rPr lang="en-GB" sz="1200">
                <a:solidFill>
                  <a:schemeClr val="tx1"/>
                </a:solidFill>
              </a:rPr>
              <a:t>HR structures</a:t>
            </a:r>
          </a:p>
          <a:p>
            <a:pPr marL="176213" indent="-176213" algn="l">
              <a:spcBef>
                <a:spcPct val="25000"/>
              </a:spcBef>
              <a:spcAft>
                <a:spcPct val="30000"/>
              </a:spcAft>
              <a:buClr>
                <a:schemeClr val="tx2"/>
              </a:buClr>
              <a:buSzPct val="75000"/>
              <a:buFont typeface="Arial" charset="0"/>
              <a:buChar char="►"/>
            </a:pPr>
            <a:r>
              <a:rPr lang="en-GB" sz="1200">
                <a:solidFill>
                  <a:schemeClr val="tx1"/>
                </a:solidFill>
              </a:rPr>
              <a:t>Roles and responsibilities</a:t>
            </a:r>
          </a:p>
          <a:p>
            <a:pPr marL="176213" indent="-176213" algn="l">
              <a:spcBef>
                <a:spcPct val="25000"/>
              </a:spcBef>
              <a:spcAft>
                <a:spcPct val="30000"/>
              </a:spcAft>
              <a:buClr>
                <a:schemeClr val="tx2"/>
              </a:buClr>
              <a:buSzPct val="75000"/>
              <a:buFont typeface="Arial" charset="0"/>
              <a:buChar char="►"/>
            </a:pPr>
            <a:r>
              <a:rPr lang="en-GB" sz="1200">
                <a:solidFill>
                  <a:schemeClr val="tx1"/>
                </a:solidFill>
              </a:rPr>
              <a:t>Compliance versus discretionary activity</a:t>
            </a:r>
          </a:p>
        </p:txBody>
      </p:sp>
      <p:sp>
        <p:nvSpPr>
          <p:cNvPr id="505879" name="Rectangle 23"/>
          <p:cNvSpPr>
            <a:spLocks noChangeArrowheads="1"/>
          </p:cNvSpPr>
          <p:nvPr/>
        </p:nvSpPr>
        <p:spPr bwMode="auto">
          <a:xfrm>
            <a:off x="6740525" y="3574182"/>
            <a:ext cx="1954213" cy="1871663"/>
          </a:xfrm>
          <a:prstGeom prst="rect">
            <a:avLst/>
          </a:prstGeom>
          <a:solidFill>
            <a:schemeClr val="folHlink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54000" tIns="54000" rIns="54000" bIns="54000"/>
          <a:lstStyle/>
          <a:p>
            <a:pPr marL="176213" indent="-176213" algn="l">
              <a:spcBef>
                <a:spcPct val="25000"/>
              </a:spcBef>
              <a:spcAft>
                <a:spcPct val="30000"/>
              </a:spcAft>
              <a:buClr>
                <a:schemeClr val="tx2"/>
              </a:buClr>
              <a:buSzPct val="75000"/>
              <a:buFont typeface="Arial" charset="0"/>
              <a:buChar char="►"/>
            </a:pPr>
            <a:r>
              <a:rPr lang="en-GB" sz="1200">
                <a:solidFill>
                  <a:schemeClr val="tx1"/>
                </a:solidFill>
              </a:rPr>
              <a:t>Value of services delivered</a:t>
            </a:r>
          </a:p>
          <a:p>
            <a:pPr marL="176213" indent="-176213" algn="l">
              <a:spcBef>
                <a:spcPct val="25000"/>
              </a:spcBef>
              <a:spcAft>
                <a:spcPct val="30000"/>
              </a:spcAft>
              <a:buClr>
                <a:schemeClr val="tx2"/>
              </a:buClr>
              <a:buSzPct val="75000"/>
              <a:buFont typeface="Arial" charset="0"/>
              <a:buChar char="►"/>
            </a:pPr>
            <a:r>
              <a:rPr lang="en-GB" sz="1200">
                <a:solidFill>
                  <a:schemeClr val="tx1"/>
                </a:solidFill>
              </a:rPr>
              <a:t>Consolidation of multiple vendors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HR Costs</a:t>
            </a:r>
            <a:endParaRPr lang="en-GB" dirty="0"/>
          </a:p>
        </p:txBody>
      </p:sp>
      <p:graphicFrame>
        <p:nvGraphicFramePr>
          <p:cNvPr id="508072" name="Group 168"/>
          <p:cNvGraphicFramePr>
            <a:graphicFrameLocks noGrp="1"/>
          </p:cNvGraphicFramePr>
          <p:nvPr>
            <p:ph idx="1"/>
          </p:nvPr>
        </p:nvGraphicFramePr>
        <p:xfrm>
          <a:off x="468313" y="1246188"/>
          <a:ext cx="8207375" cy="3522588"/>
        </p:xfrm>
        <a:graphic>
          <a:graphicData uri="http://schemas.openxmlformats.org/drawingml/2006/table">
            <a:tbl>
              <a:tblPr/>
              <a:tblGrid>
                <a:gridCol w="3959671"/>
                <a:gridCol w="4247704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Ideas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E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Opportunities</a:t>
                      </a:r>
                    </a:p>
                  </a:txBody>
                  <a:tcPr marL="54000" marR="54000" marT="54000" marB="5400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E82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3175" marR="0" lvl="2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Reduce overtime cost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Address working patterns and organization to reduce overtime use 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760">
                <a:tc>
                  <a:txBody>
                    <a:bodyPr/>
                    <a:lstStyle/>
                    <a:p>
                      <a:pPr marL="3175" marR="0" lvl="2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Reduce social security taxes through / of tax effective compensation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Cost effective compensation design:</a:t>
                      </a:r>
                    </a:p>
                    <a:p>
                      <a:pPr marL="358775" marR="0" lvl="3" indent="-176213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Benefits in final (car)</a:t>
                      </a:r>
                    </a:p>
                    <a:p>
                      <a:pPr marL="358775" marR="0" lvl="3" indent="-176213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Profit sharing agreements</a:t>
                      </a:r>
                    </a:p>
                    <a:p>
                      <a:pPr marL="358775" marR="0" lvl="3" indent="-176213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Savings plan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3175" marR="0" lvl="2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Think benefits too (not only compensation)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Evaluation of current benefits leading  to social security savings:</a:t>
                      </a:r>
                    </a:p>
                    <a:p>
                      <a:pPr marL="358775" marR="0" lvl="3" indent="-176213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Lunch vouchers</a:t>
                      </a:r>
                    </a:p>
                    <a:p>
                      <a:pPr marL="358775" marR="0" lvl="3" indent="-176213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Supplementary pensions</a:t>
                      </a:r>
                    </a:p>
                    <a:p>
                      <a:pPr marL="358775" marR="0" lvl="3" indent="-176213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Laptop/Mobile phone/Internet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3175" marR="0" lvl="2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Cost efficient HR policies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Evaluation of current HR policies to ensure they take advantage of tax effective planning opportunities:</a:t>
                      </a:r>
                    </a:p>
                    <a:p>
                      <a:pPr marL="358775" marR="0" lvl="3" indent="-176213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Hiring policy</a:t>
                      </a:r>
                    </a:p>
                    <a:p>
                      <a:pPr marL="358775" marR="0" lvl="3" indent="-176213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Termination policy</a:t>
                      </a:r>
                    </a:p>
                    <a:p>
                      <a:pPr marL="358775" marR="0" lvl="3" indent="-176213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Global mobility policy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E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Human Resources</a:t>
            </a:r>
            <a:endParaRPr lang="en-GB" dirty="0"/>
          </a:p>
        </p:txBody>
      </p:sp>
      <p:graphicFrame>
        <p:nvGraphicFramePr>
          <p:cNvPr id="513106" name="Group 82"/>
          <p:cNvGraphicFramePr>
            <a:graphicFrameLocks noGrp="1"/>
          </p:cNvGraphicFramePr>
          <p:nvPr>
            <p:ph idx="1"/>
          </p:nvPr>
        </p:nvGraphicFramePr>
        <p:xfrm>
          <a:off x="468313" y="1268413"/>
          <a:ext cx="8207375" cy="4184927"/>
        </p:xfrm>
        <a:graphic>
          <a:graphicData uri="http://schemas.openxmlformats.org/drawingml/2006/table">
            <a:tbl>
              <a:tblPr/>
              <a:tblGrid>
                <a:gridCol w="3959671"/>
                <a:gridCol w="4247704"/>
              </a:tblGrid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Ideas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Opportunities</a:t>
                      </a:r>
                    </a:p>
                  </a:txBody>
                  <a:tcPr marL="54000" marR="54000" marT="54000" marB="54000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Reduce contractors and temporary headcount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Undertake analysis of non-permanent headcount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Review cost saving opportunities and understand any resourcing issues that might arise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3175" marR="0" lvl="2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Introduction of innovative working practices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Review of working time arrangements to assess opportunities to implement flexible or reduced work hours or career break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3175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Refocus employees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Redeploy employees in areas where shortage of resource needs.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Review resourcing needs and roles and responsibilities to understand where there may be redeployment opportunities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Assess where activities and training may be required to prepare for redeployment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3175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Address turnover and absenteeism issues 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Understand reasons for absenteeism and employee attrition (</a:t>
                      </a:r>
                      <a:r>
                        <a:rPr kumimoji="0" lang="en-GB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eg</a:t>
                      </a: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leavers interview)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Develop mitigation activities to address these issues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3175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Redundancies Headcount reduction </a:t>
                      </a:r>
                    </a:p>
                    <a:p>
                      <a:pPr marL="3175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Careful planning and preparation is essential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Information and consultation requirements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Calculation of budget for redundancies costs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Readiness of the business to deal with an up turn in the market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106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HR service delivery</a:t>
            </a:r>
          </a:p>
        </p:txBody>
      </p:sp>
      <p:graphicFrame>
        <p:nvGraphicFramePr>
          <p:cNvPr id="515136" name="Group 64"/>
          <p:cNvGraphicFramePr>
            <a:graphicFrameLocks noGrp="1"/>
          </p:cNvGraphicFramePr>
          <p:nvPr>
            <p:ph idx="1"/>
          </p:nvPr>
        </p:nvGraphicFramePr>
        <p:xfrm>
          <a:off x="468313" y="1412875"/>
          <a:ext cx="8207375" cy="3331945"/>
        </p:xfrm>
        <a:graphic>
          <a:graphicData uri="http://schemas.openxmlformats.org/drawingml/2006/table">
            <a:tbl>
              <a:tblPr/>
              <a:tblGrid>
                <a:gridCol w="1598612"/>
                <a:gridCol w="3340100"/>
                <a:gridCol w="3268663"/>
              </a:tblGrid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Levers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Hypotheses</a:t>
                      </a:r>
                    </a:p>
                  </a:txBody>
                  <a:tcPr marL="54000" marR="54000" marT="54000" marB="54000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Opportunities</a:t>
                      </a:r>
                    </a:p>
                  </a:txBody>
                  <a:tcPr marL="54000" marR="54000" marT="54000" marB="54000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3175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Introduction of efficient and effective HR processes reflecting best practice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Back-office efficiencies and savings could be achieved in the HR function through:</a:t>
                      </a:r>
                    </a:p>
                    <a:p>
                      <a:pPr marL="354013" marR="0" lvl="3" indent="-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Policies and process: efficiencies and effectiveness in the delivery of HR processes with increased automation and consistency where appropriate</a:t>
                      </a:r>
                    </a:p>
                    <a:p>
                      <a:pPr marL="354013" marR="0" lvl="3" indent="-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Structure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Changes to the way the HR function is structured and located including shared services and outsourcing options leading to cost savings through wage arbitrage</a:t>
                      </a:r>
                    </a:p>
                    <a:p>
                      <a:pPr marL="354013" marR="0" lvl="3" indent="-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Roles: Moving to best in class HR to FTE ratio and increasing line management responsibility leading to headcount reduction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Review of HR function including: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Feasibility study for introduction of HR shared services, outsourcing and relocation of processes to low cost locations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HR process assessment to review effectiveness and efficiency against best practice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Assess HR non-headcount spend to review value for money and ensure the HR function is optimizing return on investment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Review of current HR structure and roles and responsibilities. Comparison against internal and external benchmarks and ensure work is being undertaken at the appropriate level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3175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Alternative HR deliver models including SSC, outsourcing and low cost locations</a:t>
                      </a:r>
                    </a:p>
                    <a:p>
                      <a:pPr marL="3175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458788">
                <a:tc>
                  <a:txBody>
                    <a:bodyPr/>
                    <a:lstStyle/>
                    <a:p>
                      <a:pPr marL="3175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Implementation of an appropriately structured HR function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636588">
                <a:tc>
                  <a:txBody>
                    <a:bodyPr/>
                    <a:lstStyle/>
                    <a:p>
                      <a:pPr marL="3175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Compliance versus discretionary activity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Quick win cost reduction opportunities through ceasing all non business critical activity</a:t>
                      </a:r>
                      <a:endParaRPr kumimoji="0" lang="en-GB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Review non headcount costs and assess where non business critical activities are occurring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Undertake ROI assessment to ensure it is delivering against objectives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Manage HR vendors effectively</a:t>
            </a:r>
          </a:p>
        </p:txBody>
      </p:sp>
      <p:graphicFrame>
        <p:nvGraphicFramePr>
          <p:cNvPr id="519235" name="Group 67"/>
          <p:cNvGraphicFramePr>
            <a:graphicFrameLocks noGrp="1"/>
          </p:cNvGraphicFramePr>
          <p:nvPr>
            <p:ph idx="1"/>
          </p:nvPr>
        </p:nvGraphicFramePr>
        <p:xfrm>
          <a:off x="468313" y="1412875"/>
          <a:ext cx="8207375" cy="3088105"/>
        </p:xfrm>
        <a:graphic>
          <a:graphicData uri="http://schemas.openxmlformats.org/drawingml/2006/table">
            <a:tbl>
              <a:tblPr/>
              <a:tblGrid>
                <a:gridCol w="1598612"/>
                <a:gridCol w="3340100"/>
                <a:gridCol w="3268663"/>
              </a:tblGrid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Levers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Hypotheses</a:t>
                      </a:r>
                    </a:p>
                  </a:txBody>
                  <a:tcPr marL="54000" marR="54000" marT="54000" marB="54000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Opportunities</a:t>
                      </a:r>
                    </a:p>
                  </a:txBody>
                  <a:tcPr marL="54000" marR="54000" marT="54000" marB="54000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marL="3175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Evaluation of HR vendors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Evaluation and proactive management of HR vendors may lead to a reduction in costs through:</a:t>
                      </a:r>
                    </a:p>
                    <a:p>
                      <a:pPr marL="358775" marR="0" lvl="3" indent="-176213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Consolidation of multiple vendors</a:t>
                      </a:r>
                    </a:p>
                    <a:p>
                      <a:pPr marL="358775" marR="0" lvl="3" indent="-176213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Lower cost providers</a:t>
                      </a:r>
                    </a:p>
                    <a:p>
                      <a:pPr marL="358775" marR="0" lvl="3" indent="-176213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More effective / efficient service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HR vendor review (including expatriate relocation) – efficiency and effectiveness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3175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Consolidation of multiple vendors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Organisations commonly use multiple HR vendors across function and operating companies. Making the most of potential economies of scale to consolidate providers can provide some substantial cost saving opportunities.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Review HR vendors in place across different groups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Consider length of contracts in place including break clauses and potential penalties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Understand interest in consolidating providers</a:t>
                      </a:r>
                    </a:p>
                  </a:txBody>
                  <a:tcPr marL="54000" marR="54000" marT="54000" marB="540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Y_Handout">
  <a:themeElements>
    <a:clrScheme name="EY_Handout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Y_Handout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000000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EY_Handout</Template>
  <TotalTime>311</TotalTime>
  <Words>766</Words>
  <Application>Microsoft Office PowerPoint</Application>
  <PresentationFormat>On-screen Show (4:3)</PresentationFormat>
  <Paragraphs>148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EY_Handout</vt:lpstr>
      <vt:lpstr>Cost Reduction: With or Without Headcount Reduction</vt:lpstr>
      <vt:lpstr>1. Context van de opdracht</vt:lpstr>
      <vt:lpstr>“Fitness” Requires Cost Competitiveness </vt:lpstr>
      <vt:lpstr>Examples of Human Resource Costs</vt:lpstr>
      <vt:lpstr>HR Cost Reduction with or without headcount reduction – That is the question!</vt:lpstr>
      <vt:lpstr>HR Costs</vt:lpstr>
      <vt:lpstr>Human Resources</vt:lpstr>
      <vt:lpstr>HR service delivery</vt:lpstr>
      <vt:lpstr>Manage HR vendors effectively</vt:lpstr>
    </vt:vector>
  </TitlesOfParts>
  <Company>Ernst &amp; Young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(Arial bold 30 point) second line title</dc:title>
  <dc:creator>Michelle Sharp</dc:creator>
  <cp:lastModifiedBy>Philippa</cp:lastModifiedBy>
  <cp:revision>260</cp:revision>
  <dcterms:created xsi:type="dcterms:W3CDTF">2010-06-24T21:46:07Z</dcterms:created>
  <dcterms:modified xsi:type="dcterms:W3CDTF">2013-03-19T18:00:19Z</dcterms:modified>
</cp:coreProperties>
</file>